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0" r:id="rId4"/>
    <p:sldId id="263" r:id="rId5"/>
    <p:sldId id="264" r:id="rId6"/>
    <p:sldId id="265" r:id="rId7"/>
    <p:sldId id="259" r:id="rId8"/>
    <p:sldId id="261" r:id="rId9"/>
    <p:sldId id="258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8EC"/>
    <a:srgbClr val="F4F5FA"/>
    <a:srgbClr val="E9EBF5"/>
    <a:srgbClr val="A1B8E1"/>
    <a:srgbClr val="8FAADC"/>
    <a:srgbClr val="BA8BDD"/>
    <a:srgbClr val="F2A36E"/>
    <a:srgbClr val="ED7D31"/>
    <a:srgbClr val="9A5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5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DA9DEB78-9182-1B58-E6E0-413A5579D5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0E9253-8738-2042-E513-71F19BE0D5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99B10-7084-46D9-BABC-1FA493BBE161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DA1F8A-D6EE-99F5-219F-C9C5BFBFE2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F9084A9-1F02-E0B9-B95D-C254E53F30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1038F-C150-4352-80A4-A22183C14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081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02554-8373-4408-9842-4B15CA5E7EB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8815F-0FF1-49CE-A772-5DFAEBE1E5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8815F-0FF1-49CE-A772-5DFAEBE1E56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31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9FEBC-3650-452E-ABD8-21F929587D6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28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Aylo'chaxnim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completely inside Venus’ orbit</a:t>
            </a:r>
          </a:p>
          <a:p>
            <a:endParaRPr lang="ru-R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F8815F-0FF1-49CE-A772-5DFAEBE1E56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40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Bow shock may not exist </a:t>
            </a:r>
            <a:r>
              <a:rPr lang="en-US" dirty="0" err="1"/>
              <a:t>afterall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F8815F-0FF1-49CE-A772-5DFAEBE1E56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062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8815F-0FF1-49CE-A772-5DFAEBE1E56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01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C12E-BA2C-4B60-917A-86BBC62E5360}" type="datetime1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35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1035D-7BB3-466C-A5F3-5DB80301BFD8}" type="datetime1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791805CC-27CD-4F35-8A1A-58C952D5192E}" type="slidenum">
              <a:rPr lang="ru-RU" smtClean="0"/>
              <a:pPr/>
              <a:t>‹#›</a:t>
            </a:fld>
            <a:r>
              <a:rPr lang="en-US" dirty="0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294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6BB30-B30D-46A5-9E76-F50935268E70}" type="datetime1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33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B1E5D-0683-4046-BF6C-641E9E908BE5}" type="datetime1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31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3C71-43CF-4EE2-B7DC-CAEFD70234D4}" type="datetime1">
              <a:rPr lang="ru-RU" smtClean="0"/>
              <a:t>17.08.2026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95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73A8-50AD-4C86-9FC9-49F42D63D903}" type="datetime1">
              <a:rPr lang="ru-RU" smtClean="0"/>
              <a:t>17.08.2026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995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20B42-37A0-4CFC-BD58-C282C7E0D592}" type="datetime1">
              <a:rPr lang="ru-RU" smtClean="0"/>
              <a:t>17.08.2026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5624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2F3E-F9A0-45A6-9C1C-F425614ED3F1}" type="datetime1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8708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237B-09AD-4A26-82A6-87867BA079C3}" type="datetime1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52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17BD3-E130-406D-A47E-ED8A245B71A1}" type="datetime1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996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686F-5C96-4C63-8405-1D297DF503F0}" type="datetime1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‹#›</a:t>
            </a:fld>
            <a:r>
              <a:rPr lang="en-US" smtClean="0"/>
              <a:t>/20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33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72E63-40AE-49B2-9F4C-7542E2A5FAA2}" type="datetime1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05CC-27CD-4F35-8A1A-58C952D5192E}" type="slidenum">
              <a:rPr lang="ru-RU" smtClean="0"/>
              <a:pPr/>
              <a:t>‹#›</a:t>
            </a:fld>
            <a:r>
              <a:rPr lang="en-US" dirty="0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40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10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8.png"/><Relationship Id="rId5" Type="http://schemas.openxmlformats.org/officeDocument/2006/relationships/image" Target="../media/image16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50.png"/><Relationship Id="rId9" Type="http://schemas.openxmlformats.org/officeDocument/2006/relationships/image" Target="../media/image161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40.png"/><Relationship Id="rId5" Type="http://schemas.openxmlformats.org/officeDocument/2006/relationships/image" Target="../media/image70.png"/><Relationship Id="rId10" Type="http://schemas.openxmlformats.org/officeDocument/2006/relationships/image" Target="../media/image270.png"/><Relationship Id="rId4" Type="http://schemas.openxmlformats.org/officeDocument/2006/relationships/image" Target="../media/image130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240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9.png"/><Relationship Id="rId3" Type="http://schemas.openxmlformats.org/officeDocument/2006/relationships/image" Target="../media/image360.png"/><Relationship Id="rId7" Type="http://schemas.openxmlformats.org/officeDocument/2006/relationships/image" Target="../media/image390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47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11" Type="http://schemas.openxmlformats.org/officeDocument/2006/relationships/image" Target="../media/image430.png"/><Relationship Id="rId15" Type="http://schemas.openxmlformats.org/officeDocument/2006/relationships/image" Target="../media/image51.png"/><Relationship Id="rId10" Type="http://schemas.openxmlformats.org/officeDocument/2006/relationships/image" Target="../media/image420.png"/><Relationship Id="rId4" Type="http://schemas.openxmlformats.org/officeDocument/2006/relationships/image" Target="../media/image370.png"/><Relationship Id="rId1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0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74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73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BAE25B3C-EF00-8BBC-88F7-E75C74779B5F}"/>
              </a:ext>
            </a:extLst>
          </p:cNvPr>
          <p:cNvSpPr/>
          <p:nvPr/>
        </p:nvSpPr>
        <p:spPr>
          <a:xfrm>
            <a:off x="0" y="0"/>
            <a:ext cx="9144000" cy="163776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:a16="http://schemas.microsoft.com/office/drawing/2014/main" xmlns="" id="{29355C8A-5E0A-22B5-415C-C21882B253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801"/>
            <a:ext cx="1406644" cy="12181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C4A787D-E166-C7BB-DDCC-6107A928D772}"/>
              </a:ext>
            </a:extLst>
          </p:cNvPr>
          <p:cNvSpPr txBox="1"/>
          <p:nvPr/>
        </p:nvSpPr>
        <p:spPr>
          <a:xfrm>
            <a:off x="-1524003" y="266578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a typeface="Calibri" panose="020F0502020204030204" pitchFamily="34" charset="0"/>
                <a:cs typeface="Calibri" panose="020F0502020204030204" pitchFamily="34" charset="0"/>
              </a:rPr>
              <a:t>Sundiving</a:t>
            </a:r>
            <a:r>
              <a:rPr lang="en-US" sz="3200" b="1" dirty="0">
                <a:ea typeface="Calibri" panose="020F0502020204030204" pitchFamily="34" charset="0"/>
                <a:cs typeface="Calibri" panose="020F0502020204030204" pitchFamily="34" charset="0"/>
              </a:rPr>
              <a:t> solar sails for fast space exploration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1A65EAC-24A6-4B01-CC2F-805822F82123}"/>
              </a:ext>
            </a:extLst>
          </p:cNvPr>
          <p:cNvSpPr txBox="1"/>
          <p:nvPr/>
        </p:nvSpPr>
        <p:spPr>
          <a:xfrm>
            <a:off x="554030" y="4278577"/>
            <a:ext cx="803593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Denis Perepukhov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</a:pP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Keldysh Institute of Applied Mathematics, RAS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39F8D95-706B-2EDD-AA40-1697351863CF}"/>
              </a:ext>
            </a:extLst>
          </p:cNvPr>
          <p:cNvSpPr txBox="1"/>
          <p:nvPr/>
        </p:nvSpPr>
        <p:spPr>
          <a:xfrm>
            <a:off x="1237860" y="298736"/>
            <a:ext cx="6868987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Analytical Methods of Celestial Mechanics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US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Saint-Petersburg, Russia</a:t>
            </a:r>
            <a:r>
              <a:rPr lang="ru-RU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17-21 August 2026</a:t>
            </a:r>
            <a:endParaRPr lang="ru-RU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70FB469-B5C2-76F2-61EA-9F1909C01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560" y="211549"/>
            <a:ext cx="1078072" cy="121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ECB1AE-E672-E48F-097A-5FDF520C5D29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WHAT A SUNDIVER IS</a:t>
            </a:r>
            <a:endParaRPr lang="ru-RU" sz="24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F0F69DE-44FA-664A-3FD2-E5723674D012}"/>
              </a:ext>
            </a:extLst>
          </p:cNvPr>
          <p:cNvSpPr txBox="1"/>
          <p:nvPr/>
        </p:nvSpPr>
        <p:spPr>
          <a:xfrm>
            <a:off x="186400" y="6034702"/>
            <a:ext cx="7674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[1]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Turyshev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, Slava G., et al. "Science opportunities with solar sailing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smallsats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." Planetary and Space Science 235 (2023)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Рисунок 22" descr="Изображение выглядит как Симметрия, искусство, зонтик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D068FA2C-FDB9-0744-519B-522486750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640" y="790015"/>
            <a:ext cx="3074102" cy="292569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D0853C6F-1B79-0ACD-5C8C-9BF541DB1DD0}"/>
              </a:ext>
            </a:extLst>
          </p:cNvPr>
          <p:cNvSpPr txBox="1"/>
          <p:nvPr/>
        </p:nvSpPr>
        <p:spPr>
          <a:xfrm>
            <a:off x="-330759" y="4678972"/>
            <a:ext cx="4747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120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Depart from the Earth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“Dive” into the Sun’s vicinity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Fly away along a hyperbola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041C6CD-85B9-F817-6FC5-36B954D950DD}"/>
              </a:ext>
            </a:extLst>
          </p:cNvPr>
          <p:cNvSpPr txBox="1"/>
          <p:nvPr/>
        </p:nvSpPr>
        <p:spPr>
          <a:xfrm>
            <a:off x="5382779" y="3694019"/>
            <a:ext cx="366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Solar sail</a:t>
            </a:r>
            <a:endParaRPr lang="ru-RU" sz="24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2BDD39DA-862A-08FD-2797-B3E679757B7A}"/>
                  </a:ext>
                </a:extLst>
              </p:cNvPr>
              <p:cNvSpPr txBox="1"/>
              <p:nvPr/>
            </p:nvSpPr>
            <p:spPr>
              <a:xfrm>
                <a:off x="5845629" y="3832982"/>
                <a:ext cx="3298371" cy="9028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𝑠𝑎𝑖𝑙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~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𝑠𝑜𝑙𝑎𝑟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~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AU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BDD39DA-862A-08FD-2797-B3E679757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629" y="3832982"/>
                <a:ext cx="3298371" cy="90281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4026B64-3D0B-F0F2-C48C-94570666BD60}"/>
              </a:ext>
            </a:extLst>
          </p:cNvPr>
          <p:cNvSpPr txBox="1"/>
          <p:nvPr/>
        </p:nvSpPr>
        <p:spPr>
          <a:xfrm>
            <a:off x="4893130" y="4725139"/>
            <a:ext cx="2601684" cy="110799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Oberth effect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SRP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9618F832-A1C1-4BEC-C300-88E4873282E3}"/>
              </a:ext>
            </a:extLst>
          </p:cNvPr>
          <p:cNvGrpSpPr/>
          <p:nvPr/>
        </p:nvGrpSpPr>
        <p:grpSpPr>
          <a:xfrm>
            <a:off x="186400" y="957210"/>
            <a:ext cx="5017706" cy="3526455"/>
            <a:chOff x="155180" y="890466"/>
            <a:chExt cx="5736584" cy="4031684"/>
          </a:xfrm>
        </p:grpSpPr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6EB009C3-7EDE-6299-CFA1-8F06AC1D1849}"/>
                </a:ext>
              </a:extLst>
            </p:cNvPr>
            <p:cNvGrpSpPr/>
            <p:nvPr/>
          </p:nvGrpSpPr>
          <p:grpSpPr>
            <a:xfrm>
              <a:off x="155180" y="890466"/>
              <a:ext cx="5736584" cy="4031684"/>
              <a:chOff x="155180" y="890466"/>
              <a:chExt cx="5736584" cy="4031684"/>
            </a:xfrm>
          </p:grpSpPr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xmlns="" id="{723C6A55-93D0-EB17-4A1D-5A483D6ADE0D}"/>
                  </a:ext>
                </a:extLst>
              </p:cNvPr>
              <p:cNvGrpSpPr/>
              <p:nvPr/>
            </p:nvGrpSpPr>
            <p:grpSpPr>
              <a:xfrm>
                <a:off x="155180" y="890466"/>
                <a:ext cx="5736584" cy="4031684"/>
                <a:chOff x="155180" y="890466"/>
                <a:chExt cx="5940820" cy="4175222"/>
              </a:xfrm>
            </p:grpSpPr>
            <p:pic>
              <p:nvPicPr>
                <p:cNvPr id="7" name="Google Shape;78;p10" title="сандайвер.png">
                  <a:extLst>
                    <a:ext uri="{FF2B5EF4-FFF2-40B4-BE49-F238E27FC236}">
                      <a16:creationId xmlns:a16="http://schemas.microsoft.com/office/drawing/2014/main" xmlns="" id="{AD428FBD-C0C6-2B73-C40C-D20F4EB095F3}"/>
                    </a:ext>
                  </a:extLst>
                </p:cNvPr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155180" y="890466"/>
                  <a:ext cx="5940820" cy="415769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" name="Google Shape;82;p10">
                  <a:extLst>
                    <a:ext uri="{FF2B5EF4-FFF2-40B4-BE49-F238E27FC236}">
                      <a16:creationId xmlns:a16="http://schemas.microsoft.com/office/drawing/2014/main" xmlns="" id="{4A796E09-7BDB-3D1C-AF9C-D800FEE75632}"/>
                    </a:ext>
                  </a:extLst>
                </p:cNvPr>
                <p:cNvSpPr txBox="1"/>
                <p:nvPr/>
              </p:nvSpPr>
              <p:spPr>
                <a:xfrm>
                  <a:off x="155180" y="4555745"/>
                  <a:ext cx="955251" cy="5099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lt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[1]</a:t>
                  </a:r>
                  <a:endParaRPr sz="2000" dirty="0">
                    <a:solidFill>
                      <a:schemeClr val="l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5" name="Прямая со стрелкой 24">
                  <a:extLst>
                    <a:ext uri="{FF2B5EF4-FFF2-40B4-BE49-F238E27FC236}">
                      <a16:creationId xmlns:a16="http://schemas.microsoft.com/office/drawing/2014/main" xmlns="" id="{5DC0A325-8EDC-06A3-0E85-9FC8070D03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064000" y="1494367"/>
                  <a:ext cx="753533" cy="296333"/>
                </a:xfrm>
                <a:prstGeom prst="straightConnector1">
                  <a:avLst/>
                </a:prstGeom>
                <a:ln w="38100">
                  <a:solidFill>
                    <a:srgbClr val="25B623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 стрелкой 25">
                  <a:extLst>
                    <a:ext uri="{FF2B5EF4-FFF2-40B4-BE49-F238E27FC236}">
                      <a16:creationId xmlns:a16="http://schemas.microsoft.com/office/drawing/2014/main" xmlns="" id="{AAFD644E-ECA7-ECE7-B6A8-552D9DE80C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288339" y="3771899"/>
                  <a:ext cx="813254" cy="38100"/>
                </a:xfrm>
                <a:prstGeom prst="straightConnector1">
                  <a:avLst/>
                </a:prstGeom>
                <a:ln w="38100">
                  <a:solidFill>
                    <a:srgbClr val="25B623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Прямая со стрелкой 35">
                  <a:extLst>
                    <a:ext uri="{FF2B5EF4-FFF2-40B4-BE49-F238E27FC236}">
                      <a16:creationId xmlns:a16="http://schemas.microsoft.com/office/drawing/2014/main" xmlns="" id="{29E301D6-5CBC-046E-CB42-00CDD41E29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2805" y="3509433"/>
                  <a:ext cx="48762" cy="524933"/>
                </a:xfrm>
                <a:prstGeom prst="straightConnector1">
                  <a:avLst/>
                </a:prstGeom>
                <a:ln w="38100">
                  <a:solidFill>
                    <a:srgbClr val="25B623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47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xmlns="" id="{701A3AB2-C34F-7BE2-CA4B-10B5FE1C0B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3472" y="1305370"/>
                <a:ext cx="654200" cy="622618"/>
              </a:xfrm>
              <a:prstGeom prst="rect">
                <a:avLst/>
              </a:prstGeom>
            </p:spPr>
          </p:pic>
          <p:pic>
            <p:nvPicPr>
              <p:cNvPr id="49" name="Рисунок 48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xmlns="" id="{FE1F35E1-0E69-888A-A201-B52D4BDFEA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6510" y="4031341"/>
                <a:ext cx="654200" cy="622618"/>
              </a:xfrm>
              <a:prstGeom prst="rect">
                <a:avLst/>
              </a:prstGeom>
            </p:spPr>
          </p:pic>
          <p:pic>
            <p:nvPicPr>
              <p:cNvPr id="50" name="Рисунок 49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xmlns="" id="{A9C7981C-3333-80A9-8FC0-D703CE7FA1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7564" y="3471660"/>
                <a:ext cx="654200" cy="622618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xmlns="" id="{B6C46915-A7F1-B791-88F0-70397C6CD8AB}"/>
                    </a:ext>
                  </a:extLst>
                </p:cNvPr>
                <p:cNvSpPr txBox="1"/>
                <p:nvPr/>
              </p:nvSpPr>
              <p:spPr>
                <a:xfrm>
                  <a:off x="3666787" y="4105002"/>
                  <a:ext cx="212322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a14:m>
                  <a:r>
                    <a:rPr lang="en-US" sz="2000" dirty="0">
                      <a:solidFill>
                        <a:schemeClr val="bg1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= 10-100 km/s</a:t>
                  </a:r>
                  <a:endParaRPr lang="ru-RU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B6C46915-A7F1-B791-88F0-70397C6CD8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6787" y="4105002"/>
                  <a:ext cx="2123226" cy="400110"/>
                </a:xfrm>
                <a:prstGeom prst="rect">
                  <a:avLst/>
                </a:prstGeom>
                <a:blipFill>
                  <a:blip r:embed="rId7"/>
                  <a:stretch>
                    <a:fillRect t="-6061" r="-2874" b="-2727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BFB9D5BD-A7D6-34A0-C428-BAE298A2C944}"/>
                </a:ext>
              </a:extLst>
            </p:cNvPr>
            <p:cNvSpPr txBox="1"/>
            <p:nvPr/>
          </p:nvSpPr>
          <p:spPr>
            <a:xfrm>
              <a:off x="3093855" y="4510307"/>
              <a:ext cx="27070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Voyager I ≈ 17 km/s</a:t>
              </a:r>
              <a:endPara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2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44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6B7842-CE5F-F0CC-F1F6-DC489D3AB5A5}"/>
              </a:ext>
            </a:extLst>
          </p:cNvPr>
          <p:cNvSpPr txBox="1"/>
          <p:nvPr/>
        </p:nvSpPr>
        <p:spPr>
          <a:xfrm>
            <a:off x="0" y="1429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SUNDIVERS APPLICATIONS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Рисунок 9">
            <a:extLst>
              <a:ext uri="{FF2B5EF4-FFF2-40B4-BE49-F238E27FC236}">
                <a16:creationId xmlns:a16="http://schemas.microsoft.com/office/drawing/2014/main" xmlns="" id="{D1994977-21B4-EF82-2604-AE5D54A9D9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9"/>
          <a:stretch>
            <a:fillRect/>
          </a:stretch>
        </p:blipFill>
        <p:spPr>
          <a:xfrm>
            <a:off x="1266366" y="1045203"/>
            <a:ext cx="6611273" cy="4767599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3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807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809C6279-5201-A0A5-0578-EEB072BD56B8}"/>
              </a:ext>
            </a:extLst>
          </p:cNvPr>
          <p:cNvCxnSpPr>
            <a:cxnSpLocks/>
          </p:cNvCxnSpPr>
          <p:nvPr/>
        </p:nvCxnSpPr>
        <p:spPr>
          <a:xfrm>
            <a:off x="899197" y="2838167"/>
            <a:ext cx="814582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E48F7A0-727D-29C6-45B8-E3A7AEC0779A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SUNDIVERS APPLICATIONS: FLY-BY MISSIONS TO DISTANT OBJECTS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Овал 5">
            <a:extLst>
              <a:ext uri="{FF2B5EF4-FFF2-40B4-BE49-F238E27FC236}">
                <a16:creationId xmlns:a16="http://schemas.microsoft.com/office/drawing/2014/main" xmlns="" id="{5BABCF4B-FD60-2485-A9BF-FDFA8B354DF8}"/>
              </a:ext>
            </a:extLst>
          </p:cNvPr>
          <p:cNvSpPr/>
          <p:nvPr/>
        </p:nvSpPr>
        <p:spPr>
          <a:xfrm>
            <a:off x="415076" y="2339627"/>
            <a:ext cx="977399" cy="9773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BB6D760-4C47-9E1F-D831-195520F848F9}"/>
              </a:ext>
            </a:extLst>
          </p:cNvPr>
          <p:cNvGrpSpPr/>
          <p:nvPr/>
        </p:nvGrpSpPr>
        <p:grpSpPr>
          <a:xfrm>
            <a:off x="302481" y="4153312"/>
            <a:ext cx="1809726" cy="1136438"/>
            <a:chOff x="190500" y="3907755"/>
            <a:chExt cx="1809726" cy="113643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90D98801-2ED0-83CD-136C-AB5527E78BD9}"/>
                </a:ext>
              </a:extLst>
            </p:cNvPr>
            <p:cNvGrpSpPr/>
            <p:nvPr/>
          </p:nvGrpSpPr>
          <p:grpSpPr>
            <a:xfrm>
              <a:off x="427289" y="3907755"/>
              <a:ext cx="1553911" cy="757624"/>
              <a:chOff x="484439" y="3526755"/>
              <a:chExt cx="1553911" cy="757624"/>
            </a:xfrm>
          </p:grpSpPr>
          <p:pic>
            <p:nvPicPr>
              <p:cNvPr id="21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xmlns="" id="{E0A446CE-34B0-C3AA-3D58-5B1F03FEA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439" y="3526755"/>
                <a:ext cx="796054" cy="757624"/>
              </a:xfrm>
              <a:prstGeom prst="rect">
                <a:avLst/>
              </a:prstGeom>
            </p:spPr>
          </p:pic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xmlns="" id="{10ABE9C1-1054-22CC-FC43-26E9DE29E3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3416" y="3905567"/>
                <a:ext cx="117493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17F9C8FC-CAD3-40F5-0223-2D2FE599F128}"/>
                    </a:ext>
                  </a:extLst>
                </p:cNvPr>
                <p:cNvSpPr txBox="1"/>
                <p:nvPr/>
              </p:nvSpPr>
              <p:spPr>
                <a:xfrm>
                  <a:off x="190500" y="4767192"/>
                  <a:ext cx="180972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=10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AU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year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7F9C8FC-CAD3-40F5-0223-2D2FE599F1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500" y="4767192"/>
                  <a:ext cx="1873783" cy="276999"/>
                </a:xfrm>
                <a:prstGeom prst="rect">
                  <a:avLst/>
                </a:prstGeom>
                <a:blipFill>
                  <a:blip r:embed="rId3"/>
                  <a:stretch>
                    <a:fillRect t="-2174" r="-974" b="-3260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E4865F83-C72A-2AA8-2851-A649C9BB0DDB}"/>
              </a:ext>
            </a:extLst>
          </p:cNvPr>
          <p:cNvGrpSpPr/>
          <p:nvPr/>
        </p:nvGrpSpPr>
        <p:grpSpPr>
          <a:xfrm>
            <a:off x="2374411" y="3442639"/>
            <a:ext cx="1160135" cy="1431582"/>
            <a:chOff x="4935864" y="4535450"/>
            <a:chExt cx="1160135" cy="143158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E46C6E0B-A676-0C67-CC30-F4C137B09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954913" y="4535450"/>
              <a:ext cx="1122521" cy="841891"/>
            </a:xfrm>
            <a:prstGeom prst="rect">
              <a:avLst/>
            </a:prstGeom>
            <a:scene3d>
              <a:camera prst="orthographicFront">
                <a:rot lat="3000000" lon="0" rev="0"/>
              </a:camera>
              <a:lightRig rig="threePt" dir="t"/>
            </a:scene3d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433DCF5E-7D9E-F5F9-A28A-12EB849157A7}"/>
                </a:ext>
              </a:extLst>
            </p:cNvPr>
            <p:cNvGrpSpPr/>
            <p:nvPr/>
          </p:nvGrpSpPr>
          <p:grpSpPr>
            <a:xfrm>
              <a:off x="4935864" y="4836231"/>
              <a:ext cx="1160135" cy="1130801"/>
              <a:chOff x="3317680" y="3586501"/>
              <a:chExt cx="1160135" cy="1130801"/>
            </a:xfrm>
          </p:grpSpPr>
          <p:pic>
            <p:nvPicPr>
              <p:cNvPr id="8" name="Рисунок 46">
                <a:extLst>
                  <a:ext uri="{FF2B5EF4-FFF2-40B4-BE49-F238E27FC236}">
                    <a16:creationId xmlns:a16="http://schemas.microsoft.com/office/drawing/2014/main" xmlns="" id="{70092BE1-3BAA-E8B8-4179-5585AC3ED4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9721" y="3960681"/>
                <a:ext cx="796054" cy="756621"/>
              </a:xfrm>
              <a:prstGeom prst="rect">
                <a:avLst/>
              </a:prstGeom>
            </p:spPr>
          </p:pic>
          <p:pic>
            <p:nvPicPr>
              <p:cNvPr id="9" name="Picture 6">
                <a:extLst>
                  <a:ext uri="{FF2B5EF4-FFF2-40B4-BE49-F238E27FC236}">
                    <a16:creationId xmlns:a16="http://schemas.microsoft.com/office/drawing/2014/main" xmlns="" id="{D2C1A4A9-0E8B-EE5E-F975-713F79710B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897748" y="3591635"/>
                <a:ext cx="580067" cy="7473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6">
                <a:extLst>
                  <a:ext uri="{FF2B5EF4-FFF2-40B4-BE49-F238E27FC236}">
                    <a16:creationId xmlns:a16="http://schemas.microsoft.com/office/drawing/2014/main" xmlns="" id="{7DC2F7FA-40A9-167B-782A-F2913D8250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H="1">
                <a:off x="3317680" y="3586501"/>
                <a:ext cx="580067" cy="7473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058" name="Picture 34" descr="Picture background">
            <a:extLst>
              <a:ext uri="{FF2B5EF4-FFF2-40B4-BE49-F238E27FC236}">
                <a16:creationId xmlns:a16="http://schemas.microsoft.com/office/drawing/2014/main" xmlns="" id="{13243E65-F013-D8EE-9E2F-91ABDE94F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9" r="27171"/>
          <a:stretch>
            <a:fillRect/>
          </a:stretch>
        </p:blipFill>
        <p:spPr bwMode="auto">
          <a:xfrm>
            <a:off x="2524774" y="2417221"/>
            <a:ext cx="976061" cy="84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A71D58B-1506-AEED-B6E9-4EDEBA4D8D50}"/>
              </a:ext>
            </a:extLst>
          </p:cNvPr>
          <p:cNvSpPr txBox="1"/>
          <p:nvPr/>
        </p:nvSpPr>
        <p:spPr>
          <a:xfrm>
            <a:off x="2058986" y="1402573"/>
            <a:ext cx="1907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Neptune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3 years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60" name="Picture 36" descr="Picture background">
            <a:extLst>
              <a:ext uri="{FF2B5EF4-FFF2-40B4-BE49-F238E27FC236}">
                <a16:creationId xmlns:a16="http://schemas.microsoft.com/office/drawing/2014/main" xmlns="" id="{B754809E-B0EF-1FFC-2AE4-71331A2ED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347" y="2564927"/>
            <a:ext cx="527049" cy="52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0B176D3-70A4-08C1-989C-1F72D67857F5}"/>
              </a:ext>
            </a:extLst>
          </p:cNvPr>
          <p:cNvSpPr txBox="1"/>
          <p:nvPr/>
        </p:nvSpPr>
        <p:spPr>
          <a:xfrm>
            <a:off x="4451053" y="1402699"/>
            <a:ext cx="1907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Pluto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3-5 years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62" name="Picture 38" descr="Picture background">
            <a:extLst>
              <a:ext uri="{FF2B5EF4-FFF2-40B4-BE49-F238E27FC236}">
                <a16:creationId xmlns:a16="http://schemas.microsoft.com/office/drawing/2014/main" xmlns="" id="{2856C27E-BC35-508E-466A-7EB205FDC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735" y="2574641"/>
            <a:ext cx="527051" cy="52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" name="TextBox 1033">
            <a:extLst>
              <a:ext uri="{FF2B5EF4-FFF2-40B4-BE49-F238E27FC236}">
                <a16:creationId xmlns:a16="http://schemas.microsoft.com/office/drawing/2014/main" xmlns="" id="{8D7DE203-B56C-243C-B948-03FAAE76D504}"/>
              </a:ext>
            </a:extLst>
          </p:cNvPr>
          <p:cNvSpPr txBox="1"/>
          <p:nvPr/>
        </p:nvSpPr>
        <p:spPr>
          <a:xfrm>
            <a:off x="7047497" y="1411611"/>
            <a:ext cx="1997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3.5-10 years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xmlns="" id="{24482DB5-0CBD-2A0A-B979-F747EACDF43C}"/>
              </a:ext>
            </a:extLst>
          </p:cNvPr>
          <p:cNvGrpSpPr/>
          <p:nvPr/>
        </p:nvGrpSpPr>
        <p:grpSpPr>
          <a:xfrm>
            <a:off x="2362407" y="4943058"/>
            <a:ext cx="1160135" cy="1432084"/>
            <a:chOff x="4935864" y="4535450"/>
            <a:chExt cx="1160135" cy="1432084"/>
          </a:xfrm>
        </p:grpSpPr>
        <p:pic>
          <p:nvPicPr>
            <p:cNvPr id="1037" name="Picture 1036">
              <a:extLst>
                <a:ext uri="{FF2B5EF4-FFF2-40B4-BE49-F238E27FC236}">
                  <a16:creationId xmlns:a16="http://schemas.microsoft.com/office/drawing/2014/main" xmlns="" id="{DF1D1C13-9950-EAF6-D036-8338C82B5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954913" y="4535450"/>
              <a:ext cx="1122521" cy="841891"/>
            </a:xfrm>
            <a:prstGeom prst="rect">
              <a:avLst/>
            </a:prstGeom>
            <a:scene3d>
              <a:camera prst="orthographicFront">
                <a:rot lat="3000000" lon="0" rev="0"/>
              </a:camera>
              <a:lightRig rig="threePt" dir="t"/>
            </a:scene3d>
          </p:spPr>
        </p:pic>
        <p:grpSp>
          <p:nvGrpSpPr>
            <p:cNvPr id="1039" name="Group 1038">
              <a:extLst>
                <a:ext uri="{FF2B5EF4-FFF2-40B4-BE49-F238E27FC236}">
                  <a16:creationId xmlns:a16="http://schemas.microsoft.com/office/drawing/2014/main" xmlns="" id="{53C6A227-34AE-AD9C-AB36-2A5D1E6186F6}"/>
                </a:ext>
              </a:extLst>
            </p:cNvPr>
            <p:cNvGrpSpPr/>
            <p:nvPr/>
          </p:nvGrpSpPr>
          <p:grpSpPr>
            <a:xfrm>
              <a:off x="4935864" y="4836231"/>
              <a:ext cx="1160135" cy="1131303"/>
              <a:chOff x="3317680" y="3586501"/>
              <a:chExt cx="1160135" cy="1131303"/>
            </a:xfrm>
          </p:grpSpPr>
          <p:pic>
            <p:nvPicPr>
              <p:cNvPr id="1041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xmlns="" id="{54EABA46-3737-31C1-BB24-447E9966D3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9721" y="3960180"/>
                <a:ext cx="796054" cy="757624"/>
              </a:xfrm>
              <a:prstGeom prst="rect">
                <a:avLst/>
              </a:prstGeom>
            </p:spPr>
          </p:pic>
          <p:pic>
            <p:nvPicPr>
              <p:cNvPr id="1043" name="Picture 6">
                <a:extLst>
                  <a:ext uri="{FF2B5EF4-FFF2-40B4-BE49-F238E27FC236}">
                    <a16:creationId xmlns:a16="http://schemas.microsoft.com/office/drawing/2014/main" xmlns="" id="{27BB8428-5A2C-38DF-E25A-395579698B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897748" y="3591635"/>
                <a:ext cx="580067" cy="7473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5" name="Picture 6">
                <a:extLst>
                  <a:ext uri="{FF2B5EF4-FFF2-40B4-BE49-F238E27FC236}">
                    <a16:creationId xmlns:a16="http://schemas.microsoft.com/office/drawing/2014/main" xmlns="" id="{95328786-211A-C434-AA32-885E0B2ECD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H="1">
                <a:off x="3317680" y="3586501"/>
                <a:ext cx="580067" cy="7473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47" name="Group 1046">
            <a:extLst>
              <a:ext uri="{FF2B5EF4-FFF2-40B4-BE49-F238E27FC236}">
                <a16:creationId xmlns:a16="http://schemas.microsoft.com/office/drawing/2014/main" xmlns="" id="{FE684FA9-2D0A-54AA-F5F3-C6762600109E}"/>
              </a:ext>
            </a:extLst>
          </p:cNvPr>
          <p:cNvGrpSpPr/>
          <p:nvPr/>
        </p:nvGrpSpPr>
        <p:grpSpPr>
          <a:xfrm>
            <a:off x="4725105" y="3931881"/>
            <a:ext cx="1160135" cy="1431582"/>
            <a:chOff x="4935864" y="4535450"/>
            <a:chExt cx="1160135" cy="1431582"/>
          </a:xfrm>
        </p:grpSpPr>
        <p:pic>
          <p:nvPicPr>
            <p:cNvPr id="1049" name="Picture 1048">
              <a:extLst>
                <a:ext uri="{FF2B5EF4-FFF2-40B4-BE49-F238E27FC236}">
                  <a16:creationId xmlns:a16="http://schemas.microsoft.com/office/drawing/2014/main" xmlns="" id="{44609A05-7C76-20D8-F613-E21E4DFC7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954913" y="4535450"/>
              <a:ext cx="1122521" cy="841891"/>
            </a:xfrm>
            <a:prstGeom prst="rect">
              <a:avLst/>
            </a:prstGeom>
            <a:scene3d>
              <a:camera prst="orthographicFront">
                <a:rot lat="3000000" lon="0" rev="0"/>
              </a:camera>
              <a:lightRig rig="threePt" dir="t"/>
            </a:scene3d>
          </p:spPr>
        </p:pic>
        <p:grpSp>
          <p:nvGrpSpPr>
            <p:cNvPr id="1051" name="Group 1050">
              <a:extLst>
                <a:ext uri="{FF2B5EF4-FFF2-40B4-BE49-F238E27FC236}">
                  <a16:creationId xmlns:a16="http://schemas.microsoft.com/office/drawing/2014/main" xmlns="" id="{A77E3244-6BB5-45AC-6F31-25E0E9092EF5}"/>
                </a:ext>
              </a:extLst>
            </p:cNvPr>
            <p:cNvGrpSpPr/>
            <p:nvPr/>
          </p:nvGrpSpPr>
          <p:grpSpPr>
            <a:xfrm>
              <a:off x="4935864" y="4836231"/>
              <a:ext cx="1160135" cy="1130801"/>
              <a:chOff x="3317680" y="3586501"/>
              <a:chExt cx="1160135" cy="1130801"/>
            </a:xfrm>
          </p:grpSpPr>
          <p:pic>
            <p:nvPicPr>
              <p:cNvPr id="1053" name="Рисунок 46">
                <a:extLst>
                  <a:ext uri="{FF2B5EF4-FFF2-40B4-BE49-F238E27FC236}">
                    <a16:creationId xmlns:a16="http://schemas.microsoft.com/office/drawing/2014/main" xmlns="" id="{98F25775-C8E5-B2B2-0969-7229F4770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9721" y="3960681"/>
                <a:ext cx="796054" cy="756621"/>
              </a:xfrm>
              <a:prstGeom prst="rect">
                <a:avLst/>
              </a:prstGeom>
            </p:spPr>
          </p:pic>
          <p:pic>
            <p:nvPicPr>
              <p:cNvPr id="1055" name="Picture 6">
                <a:extLst>
                  <a:ext uri="{FF2B5EF4-FFF2-40B4-BE49-F238E27FC236}">
                    <a16:creationId xmlns:a16="http://schemas.microsoft.com/office/drawing/2014/main" xmlns="" id="{F9BDEF97-8179-4001-CA2C-5132C593D3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897748" y="3591635"/>
                <a:ext cx="580067" cy="7473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57" name="Picture 6">
                <a:extLst>
                  <a:ext uri="{FF2B5EF4-FFF2-40B4-BE49-F238E27FC236}">
                    <a16:creationId xmlns:a16="http://schemas.microsoft.com/office/drawing/2014/main" xmlns="" id="{B1636BE4-0D8F-2529-E58E-F0D92C3C37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H="1">
                <a:off x="3317680" y="3586501"/>
                <a:ext cx="580067" cy="7473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59" name="TextBox 1058">
            <a:extLst>
              <a:ext uri="{FF2B5EF4-FFF2-40B4-BE49-F238E27FC236}">
                <a16:creationId xmlns:a16="http://schemas.microsoft.com/office/drawing/2014/main" xmlns="" id="{2E692F4A-EBCA-1D69-2962-18F2B4C89907}"/>
              </a:ext>
            </a:extLst>
          </p:cNvPr>
          <p:cNvSpPr txBox="1"/>
          <p:nvPr/>
        </p:nvSpPr>
        <p:spPr>
          <a:xfrm>
            <a:off x="4051924" y="5732510"/>
            <a:ext cx="2995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Send several at once!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4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55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0.26354 0.0023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354 0.00232 L 0.54635 -0.0009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32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034" grpId="0"/>
      <p:bldP spid="10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5CE8DDF2-4CBD-BB57-1D95-3FC7AB6DCF7E}"/>
              </a:ext>
            </a:extLst>
          </p:cNvPr>
          <p:cNvCxnSpPr>
            <a:cxnSpLocks/>
          </p:cNvCxnSpPr>
          <p:nvPr/>
        </p:nvCxnSpPr>
        <p:spPr>
          <a:xfrm>
            <a:off x="1353720" y="2900616"/>
            <a:ext cx="747844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992706E-A110-2481-C528-B9C7A32A4BBD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SUNDIVERS APPLICATIONS: ASTEROID STUDIES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Овал 5">
            <a:extLst>
              <a:ext uri="{FF2B5EF4-FFF2-40B4-BE49-F238E27FC236}">
                <a16:creationId xmlns:a16="http://schemas.microsoft.com/office/drawing/2014/main" xmlns="" id="{EDDCECFA-605C-ED43-1B4B-AA5F297B496C}"/>
              </a:ext>
            </a:extLst>
          </p:cNvPr>
          <p:cNvSpPr/>
          <p:nvPr/>
        </p:nvSpPr>
        <p:spPr>
          <a:xfrm>
            <a:off x="920897" y="2402076"/>
            <a:ext cx="977399" cy="9773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D2A229D5-9AF3-BCC3-B003-852EC96F9F86}"/>
              </a:ext>
            </a:extLst>
          </p:cNvPr>
          <p:cNvGrpSpPr/>
          <p:nvPr/>
        </p:nvGrpSpPr>
        <p:grpSpPr>
          <a:xfrm>
            <a:off x="-94238" y="1096301"/>
            <a:ext cx="4662417" cy="2384241"/>
            <a:chOff x="-19900" y="1308171"/>
            <a:chExt cx="4662417" cy="238424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788F6E62-7F9B-3754-D38B-55CAE1E1E7EB}"/>
                </a:ext>
              </a:extLst>
            </p:cNvPr>
            <p:cNvGrpSpPr/>
            <p:nvPr/>
          </p:nvGrpSpPr>
          <p:grpSpPr>
            <a:xfrm>
              <a:off x="-19900" y="1590342"/>
              <a:ext cx="3607556" cy="2102070"/>
              <a:chOff x="-19900" y="1590342"/>
              <a:chExt cx="3607556" cy="210207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xmlns="" id="{A886AD18-D1F6-067C-BA2F-15A101EB6ABB}"/>
                  </a:ext>
                </a:extLst>
              </p:cNvPr>
              <p:cNvGrpSpPr/>
              <p:nvPr/>
            </p:nvGrpSpPr>
            <p:grpSpPr>
              <a:xfrm>
                <a:off x="-19900" y="1709229"/>
                <a:ext cx="3607556" cy="1448448"/>
                <a:chOff x="-19900" y="1709229"/>
                <a:chExt cx="3607556" cy="1448448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xmlns="" id="{65A2126F-43F3-24E4-F2DD-C0784B5402C4}"/>
                    </a:ext>
                  </a:extLst>
                </p:cNvPr>
                <p:cNvSpPr/>
                <p:nvPr/>
              </p:nvSpPr>
              <p:spPr>
                <a:xfrm rot="19761761">
                  <a:off x="-19900" y="2762941"/>
                  <a:ext cx="3531167" cy="394736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52" name="Picture 4" descr="Picture background">
                  <a:extLst>
                    <a:ext uri="{FF2B5EF4-FFF2-40B4-BE49-F238E27FC236}">
                      <a16:creationId xmlns:a16="http://schemas.microsoft.com/office/drawing/2014/main" xmlns="" id="{9EA6D414-FAFD-76E1-021F-A3595980CA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92700" y="1709229"/>
                  <a:ext cx="594956" cy="59495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xmlns="" id="{2BAB9B33-C896-15CB-C286-0966C174ECA1}"/>
                  </a:ext>
                </a:extLst>
              </p:cNvPr>
              <p:cNvSpPr/>
              <p:nvPr/>
            </p:nvSpPr>
            <p:spPr>
              <a:xfrm rot="2854522">
                <a:off x="616732" y="1871796"/>
                <a:ext cx="2102070" cy="1539162"/>
              </a:xfrm>
              <a:prstGeom prst="arc">
                <a:avLst>
                  <a:gd name="adj1" fmla="val 18961366"/>
                  <a:gd name="adj2" fmla="val 20422069"/>
                </a:avLst>
              </a:prstGeom>
              <a:ln w="12700"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54BEABB-C06D-5F00-81F8-9071E6AA12D0}"/>
                </a:ext>
              </a:extLst>
            </p:cNvPr>
            <p:cNvSpPr txBox="1"/>
            <p:nvPr/>
          </p:nvSpPr>
          <p:spPr>
            <a:xfrm>
              <a:off x="2088261" y="1308171"/>
              <a:ext cx="255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'</a:t>
              </a:r>
              <a:r>
                <a:rPr lang="en-US" sz="2400" b="1" dirty="0" err="1"/>
                <a:t>Aylo'chaxnim</a:t>
              </a: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xmlns="" id="{2482AE62-7D25-010B-2D56-E659F3AA8C89}"/>
                    </a:ext>
                  </a:extLst>
                </p:cNvPr>
                <p:cNvSpPr txBox="1"/>
                <p:nvPr/>
              </p:nvSpPr>
              <p:spPr>
                <a:xfrm>
                  <a:off x="2600022" y="2643832"/>
                  <a:ext cx="11704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75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15.86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m:oMathPara>
                  </a14:m>
                  <a:r>
                    <a:rPr lang="en-US" dirty="0"/>
                    <a:t/>
                  </a:r>
                  <a:br>
                    <a:rPr lang="en-US" dirty="0"/>
                  </a:br>
                  <a:r>
                    <a:rPr lang="en-US" sz="1400" dirty="0"/>
                    <a:t>(to ecliptic)</a:t>
                  </a:r>
                  <a:endParaRPr lang="ru-RU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482AE62-7D25-010B-2D56-E659F3AA8C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0022" y="2643832"/>
                  <a:ext cx="1170418" cy="468654"/>
                </a:xfrm>
                <a:prstGeom prst="rect">
                  <a:avLst/>
                </a:prstGeom>
                <a:blipFill>
                  <a:blip r:embed="rId4"/>
                  <a:stretch>
                    <a:fillRect l="-1563" t="-2597" b="-1168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Овал 5">
            <a:extLst>
              <a:ext uri="{FF2B5EF4-FFF2-40B4-BE49-F238E27FC236}">
                <a16:creationId xmlns:a16="http://schemas.microsoft.com/office/drawing/2014/main" xmlns="" id="{B3886924-FD45-1429-2A60-9A59129EB338}"/>
              </a:ext>
            </a:extLst>
          </p:cNvPr>
          <p:cNvSpPr/>
          <p:nvPr/>
        </p:nvSpPr>
        <p:spPr>
          <a:xfrm rot="19847446">
            <a:off x="882680" y="2562838"/>
            <a:ext cx="916255" cy="3912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F6B64481-9D74-539E-7F5C-EA2E901F36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88" y="1930402"/>
            <a:ext cx="509147" cy="48456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0BDE3A8-19E1-A936-C536-3DCD4005EEC4}"/>
              </a:ext>
            </a:extLst>
          </p:cNvPr>
          <p:cNvSpPr txBox="1"/>
          <p:nvPr/>
        </p:nvSpPr>
        <p:spPr>
          <a:xfrm>
            <a:off x="97867" y="1514191"/>
            <a:ext cx="2268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Hard-to-reach asteroids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70" name="Group 2069">
            <a:extLst>
              <a:ext uri="{FF2B5EF4-FFF2-40B4-BE49-F238E27FC236}">
                <a16:creationId xmlns:a16="http://schemas.microsoft.com/office/drawing/2014/main" xmlns="" id="{19326CBF-7DF7-028F-3D43-1FC1D8AE8A57}"/>
              </a:ext>
            </a:extLst>
          </p:cNvPr>
          <p:cNvGrpSpPr/>
          <p:nvPr/>
        </p:nvGrpSpPr>
        <p:grpSpPr>
          <a:xfrm>
            <a:off x="1783809" y="3542621"/>
            <a:ext cx="1464101" cy="1432084"/>
            <a:chOff x="5501467" y="3709887"/>
            <a:chExt cx="1464101" cy="1432084"/>
          </a:xfrm>
        </p:grpSpPr>
        <p:cxnSp>
          <p:nvCxnSpPr>
            <p:cNvPr id="2057" name="Straight Arrow Connector 2056">
              <a:extLst>
                <a:ext uri="{FF2B5EF4-FFF2-40B4-BE49-F238E27FC236}">
                  <a16:creationId xmlns:a16="http://schemas.microsoft.com/office/drawing/2014/main" xmlns="" id="{761F6A11-B5A6-EAF2-AA43-414E0DBE39C6}"/>
                </a:ext>
              </a:extLst>
            </p:cNvPr>
            <p:cNvCxnSpPr>
              <a:cxnSpLocks/>
            </p:cNvCxnSpPr>
            <p:nvPr/>
          </p:nvCxnSpPr>
          <p:spPr>
            <a:xfrm>
              <a:off x="6074135" y="4088699"/>
              <a:ext cx="77743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61" name="Group 2060">
              <a:extLst>
                <a:ext uri="{FF2B5EF4-FFF2-40B4-BE49-F238E27FC236}">
                  <a16:creationId xmlns:a16="http://schemas.microsoft.com/office/drawing/2014/main" xmlns="" id="{2EA1E180-5BBD-FF45-56B9-8EBCD5FC490D}"/>
                </a:ext>
              </a:extLst>
            </p:cNvPr>
            <p:cNvGrpSpPr/>
            <p:nvPr/>
          </p:nvGrpSpPr>
          <p:grpSpPr>
            <a:xfrm>
              <a:off x="5501467" y="3709887"/>
              <a:ext cx="1464101" cy="1432084"/>
              <a:chOff x="5501467" y="3709887"/>
              <a:chExt cx="1464101" cy="1432084"/>
            </a:xfrm>
          </p:grpSpPr>
          <p:grpSp>
            <p:nvGrpSpPr>
              <p:cNvPr id="2048" name="Group 2047">
                <a:extLst>
                  <a:ext uri="{FF2B5EF4-FFF2-40B4-BE49-F238E27FC236}">
                    <a16:creationId xmlns:a16="http://schemas.microsoft.com/office/drawing/2014/main" xmlns="" id="{27F740B8-1B70-CD2F-C2E1-EFF198329CD4}"/>
                  </a:ext>
                </a:extLst>
              </p:cNvPr>
              <p:cNvGrpSpPr/>
              <p:nvPr/>
            </p:nvGrpSpPr>
            <p:grpSpPr>
              <a:xfrm rot="10800000">
                <a:off x="5501467" y="3709887"/>
                <a:ext cx="1160135" cy="1432084"/>
                <a:chOff x="4935864" y="4535450"/>
                <a:chExt cx="1160135" cy="1432084"/>
              </a:xfrm>
            </p:grpSpPr>
            <p:pic>
              <p:nvPicPr>
                <p:cNvPr id="2049" name="Picture 2048">
                  <a:extLst>
                    <a:ext uri="{FF2B5EF4-FFF2-40B4-BE49-F238E27FC236}">
                      <a16:creationId xmlns:a16="http://schemas.microsoft.com/office/drawing/2014/main" xmlns="" id="{062B93D9-7401-EB3D-856D-F91FD6385E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4954913" y="4535450"/>
                  <a:ext cx="1122521" cy="841891"/>
                </a:xfrm>
                <a:prstGeom prst="rect">
                  <a:avLst/>
                </a:prstGeom>
                <a:scene3d>
                  <a:camera prst="orthographicFront">
                    <a:rot lat="3000000" lon="0" rev="0"/>
                  </a:camera>
                  <a:lightRig rig="threePt" dir="t"/>
                </a:scene3d>
              </p:spPr>
            </p:pic>
            <p:grpSp>
              <p:nvGrpSpPr>
                <p:cNvPr id="2050" name="Group 2049">
                  <a:extLst>
                    <a:ext uri="{FF2B5EF4-FFF2-40B4-BE49-F238E27FC236}">
                      <a16:creationId xmlns:a16="http://schemas.microsoft.com/office/drawing/2014/main" xmlns="" id="{2F58393D-D34B-1BA5-411C-248230C2D490}"/>
                    </a:ext>
                  </a:extLst>
                </p:cNvPr>
                <p:cNvGrpSpPr/>
                <p:nvPr/>
              </p:nvGrpSpPr>
              <p:grpSpPr>
                <a:xfrm>
                  <a:off x="4935864" y="4836231"/>
                  <a:ext cx="1160135" cy="1131303"/>
                  <a:chOff x="3317680" y="3586501"/>
                  <a:chExt cx="1160135" cy="1131303"/>
                </a:xfrm>
              </p:grpSpPr>
              <p:pic>
                <p:nvPicPr>
                  <p:cNvPr id="2051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    <a:extLst>
                      <a:ext uri="{FF2B5EF4-FFF2-40B4-BE49-F238E27FC236}">
                        <a16:creationId xmlns:a16="http://schemas.microsoft.com/office/drawing/2014/main" xmlns="" id="{A1CD2A49-6A2A-9870-AD5B-49B5B6E5DA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99721" y="3960180"/>
                    <a:ext cx="796054" cy="757624"/>
                  </a:xfrm>
                  <a:prstGeom prst="rect">
                    <a:avLst/>
                  </a:prstGeom>
                </p:spPr>
              </p:pic>
              <p:pic>
                <p:nvPicPr>
                  <p:cNvPr id="2053" name="Picture 6">
                    <a:extLst>
                      <a:ext uri="{FF2B5EF4-FFF2-40B4-BE49-F238E27FC236}">
                        <a16:creationId xmlns:a16="http://schemas.microsoft.com/office/drawing/2014/main" xmlns="" id="{2FFD9AED-700B-B6DC-AFA2-4BFA922319B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>
                    <a:off x="3897748" y="3591635"/>
                    <a:ext cx="580067" cy="74735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55" name="Picture 6">
                    <a:extLst>
                      <a:ext uri="{FF2B5EF4-FFF2-40B4-BE49-F238E27FC236}">
                        <a16:creationId xmlns:a16="http://schemas.microsoft.com/office/drawing/2014/main" xmlns="" id="{1E51145A-591D-81DF-E607-4FCBE2ABF9C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3317680" y="3586501"/>
                    <a:ext cx="580067" cy="74735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60" name="TextBox 2059">
                    <a:extLst>
                      <a:ext uri="{FF2B5EF4-FFF2-40B4-BE49-F238E27FC236}">
                        <a16:creationId xmlns:a16="http://schemas.microsoft.com/office/drawing/2014/main" xmlns="" id="{412E7D69-3020-C013-9E79-782704C0E2D5}"/>
                      </a:ext>
                    </a:extLst>
                  </p:cNvPr>
                  <p:cNvSpPr txBox="1"/>
                  <p:nvPr/>
                </p:nvSpPr>
                <p:spPr>
                  <a:xfrm>
                    <a:off x="6774811" y="4059562"/>
                    <a:ext cx="19075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oMath>
                      </m:oMathPara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2060" name="TextBox 2059">
                    <a:extLst>
                      <a:ext uri="{FF2B5EF4-FFF2-40B4-BE49-F238E27FC236}">
                        <a16:creationId xmlns:a16="http://schemas.microsoft.com/office/drawing/2014/main" id="{412E7D69-3020-C013-9E79-782704C0E2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74811" y="4059562"/>
                    <a:ext cx="190757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8750" r="-15625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064" name="Group 2063">
            <a:extLst>
              <a:ext uri="{FF2B5EF4-FFF2-40B4-BE49-F238E27FC236}">
                <a16:creationId xmlns:a16="http://schemas.microsoft.com/office/drawing/2014/main" xmlns="" id="{B82EFCB6-4627-78E8-D24F-33EDAF26F79E}"/>
              </a:ext>
            </a:extLst>
          </p:cNvPr>
          <p:cNvGrpSpPr/>
          <p:nvPr/>
        </p:nvGrpSpPr>
        <p:grpSpPr>
          <a:xfrm>
            <a:off x="236940" y="4644807"/>
            <a:ext cx="6164255" cy="1764107"/>
            <a:chOff x="3954599" y="4812074"/>
            <a:chExt cx="6164255" cy="1764108"/>
          </a:xfrm>
        </p:grpSpPr>
        <p:grpSp>
          <p:nvGrpSpPr>
            <p:cNvPr id="2062" name="Group 2061">
              <a:extLst>
                <a:ext uri="{FF2B5EF4-FFF2-40B4-BE49-F238E27FC236}">
                  <a16:creationId xmlns:a16="http://schemas.microsoft.com/office/drawing/2014/main" xmlns="" id="{7D9583F9-50D6-EE41-FEFB-CF57BF3943E8}"/>
                </a:ext>
              </a:extLst>
            </p:cNvPr>
            <p:cNvGrpSpPr/>
            <p:nvPr/>
          </p:nvGrpSpPr>
          <p:grpSpPr>
            <a:xfrm>
              <a:off x="3954599" y="4812074"/>
              <a:ext cx="5267233" cy="1764108"/>
              <a:chOff x="3954599" y="4812074"/>
              <a:chExt cx="5267233" cy="1764108"/>
            </a:xfrm>
          </p:grpSpPr>
          <p:pic>
            <p:nvPicPr>
              <p:cNvPr id="2058" name="Picture 10" descr="Picture background">
                <a:extLst>
                  <a:ext uri="{FF2B5EF4-FFF2-40B4-BE49-F238E27FC236}">
                    <a16:creationId xmlns:a16="http://schemas.microsoft.com/office/drawing/2014/main" xmlns="" id="{EF5DAED7-F9DA-9A53-B797-CCB72317E2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0430" y="4812074"/>
                <a:ext cx="1511138" cy="15111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2BA42879-5A99-4E33-6593-435E29C7E635}"/>
                  </a:ext>
                </a:extLst>
              </p:cNvPr>
              <p:cNvSpPr txBox="1"/>
              <p:nvPr/>
            </p:nvSpPr>
            <p:spPr>
              <a:xfrm>
                <a:off x="3954599" y="6114517"/>
                <a:ext cx="526723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en-US" sz="2400" b="1" dirty="0"/>
                  <a:t>C/2014 UN</a:t>
                </a:r>
                <a:r>
                  <a:rPr lang="en-US" sz="2400" b="1" baseline="-25000" dirty="0"/>
                  <a:t>271</a:t>
                </a:r>
                <a:r>
                  <a:rPr lang="en-US" sz="2400" b="1" dirty="0"/>
                  <a:t> (</a:t>
                </a:r>
                <a:r>
                  <a:rPr lang="en-US" sz="2400" b="1" dirty="0" err="1"/>
                  <a:t>Bernardinelli</a:t>
                </a:r>
                <a:r>
                  <a:rPr lang="en-US" sz="2400" b="1" dirty="0"/>
                  <a:t>–Bernstein)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3" name="TextBox 2062">
                  <a:extLst>
                    <a:ext uri="{FF2B5EF4-FFF2-40B4-BE49-F238E27FC236}">
                      <a16:creationId xmlns:a16="http://schemas.microsoft.com/office/drawing/2014/main" xmlns="" id="{132186C4-2390-E8D8-7467-991FB38C09F9}"/>
                    </a:ext>
                  </a:extLst>
                </p:cNvPr>
                <p:cNvSpPr txBox="1"/>
                <p:nvPr/>
              </p:nvSpPr>
              <p:spPr>
                <a:xfrm>
                  <a:off x="7031170" y="4911227"/>
                  <a:ext cx="3087684" cy="11324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=95.44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m:oMathPara>
                  </a14:m>
                  <a:r>
                    <a:rPr lang="en-US" dirty="0"/>
                    <a:t/>
                  </a:r>
                  <a:br>
                    <a:rPr lang="en-US" dirty="0"/>
                  </a:br>
                  <a:r>
                    <a:rPr lang="en-US" sz="1400" dirty="0"/>
                    <a:t>(to ecliptic)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≈11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AU</m:t>
                      </m:r>
                    </m:oMath>
                  </a14:m>
                  <a:r>
                    <a:rPr lang="en-US" sz="1400" dirty="0"/>
                    <a:t> (on 23 Jan 2031)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≈40 000 −50 000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AU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063" name="TextBox 2062">
                  <a:extLst>
                    <a:ext uri="{FF2B5EF4-FFF2-40B4-BE49-F238E27FC236}">
                      <a16:creationId xmlns:a16="http://schemas.microsoft.com/office/drawing/2014/main" id="{132186C4-2390-E8D8-7467-991FB38C09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1170" y="4911227"/>
                  <a:ext cx="3087684" cy="1132426"/>
                </a:xfrm>
                <a:prstGeom prst="rect">
                  <a:avLst/>
                </a:prstGeom>
                <a:blipFill>
                  <a:blip r:embed="rId11"/>
                  <a:stretch>
                    <a:fillRect l="-592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65" name="TextBox 2064">
            <a:extLst>
              <a:ext uri="{FF2B5EF4-FFF2-40B4-BE49-F238E27FC236}">
                <a16:creationId xmlns:a16="http://schemas.microsoft.com/office/drawing/2014/main" xmlns="" id="{8045B567-5BC5-0590-2B48-2402785A4A32}"/>
              </a:ext>
            </a:extLst>
          </p:cNvPr>
          <p:cNvSpPr txBox="1"/>
          <p:nvPr/>
        </p:nvSpPr>
        <p:spPr>
          <a:xfrm rot="18964031">
            <a:off x="-300094" y="3774578"/>
            <a:ext cx="2268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Guests from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Oort cloud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71" name="Group 2070">
            <a:extLst>
              <a:ext uri="{FF2B5EF4-FFF2-40B4-BE49-F238E27FC236}">
                <a16:creationId xmlns:a16="http://schemas.microsoft.com/office/drawing/2014/main" xmlns="" id="{68B6E3FA-5B77-FCF5-DEAF-1B1A74BDA1E0}"/>
              </a:ext>
            </a:extLst>
          </p:cNvPr>
          <p:cNvGrpSpPr/>
          <p:nvPr/>
        </p:nvGrpSpPr>
        <p:grpSpPr>
          <a:xfrm>
            <a:off x="7005468" y="3343508"/>
            <a:ext cx="1464101" cy="1432084"/>
            <a:chOff x="5501467" y="3709887"/>
            <a:chExt cx="1464101" cy="1432084"/>
          </a:xfrm>
        </p:grpSpPr>
        <p:cxnSp>
          <p:nvCxnSpPr>
            <p:cNvPr id="2072" name="Straight Arrow Connector 2071">
              <a:extLst>
                <a:ext uri="{FF2B5EF4-FFF2-40B4-BE49-F238E27FC236}">
                  <a16:creationId xmlns:a16="http://schemas.microsoft.com/office/drawing/2014/main" xmlns="" id="{E4975D42-A6BB-F407-8446-1E9814FFDF0B}"/>
                </a:ext>
              </a:extLst>
            </p:cNvPr>
            <p:cNvCxnSpPr>
              <a:cxnSpLocks/>
            </p:cNvCxnSpPr>
            <p:nvPr/>
          </p:nvCxnSpPr>
          <p:spPr>
            <a:xfrm>
              <a:off x="6074135" y="4088699"/>
              <a:ext cx="77743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73" name="Group 2072">
              <a:extLst>
                <a:ext uri="{FF2B5EF4-FFF2-40B4-BE49-F238E27FC236}">
                  <a16:creationId xmlns:a16="http://schemas.microsoft.com/office/drawing/2014/main" xmlns="" id="{E6FA9FEC-4ACB-7143-5A27-C1E2417B97AF}"/>
                </a:ext>
              </a:extLst>
            </p:cNvPr>
            <p:cNvGrpSpPr/>
            <p:nvPr/>
          </p:nvGrpSpPr>
          <p:grpSpPr>
            <a:xfrm>
              <a:off x="5501467" y="3709887"/>
              <a:ext cx="1464101" cy="1432084"/>
              <a:chOff x="5501467" y="3709887"/>
              <a:chExt cx="1464101" cy="1432084"/>
            </a:xfrm>
          </p:grpSpPr>
          <p:grpSp>
            <p:nvGrpSpPr>
              <p:cNvPr id="2074" name="Group 2073">
                <a:extLst>
                  <a:ext uri="{FF2B5EF4-FFF2-40B4-BE49-F238E27FC236}">
                    <a16:creationId xmlns:a16="http://schemas.microsoft.com/office/drawing/2014/main" xmlns="" id="{30363432-C1BD-E061-6A3F-6877D0D1C8A5}"/>
                  </a:ext>
                </a:extLst>
              </p:cNvPr>
              <p:cNvGrpSpPr/>
              <p:nvPr/>
            </p:nvGrpSpPr>
            <p:grpSpPr>
              <a:xfrm rot="10800000">
                <a:off x="5501467" y="3709887"/>
                <a:ext cx="1160135" cy="1432084"/>
                <a:chOff x="4935864" y="4535450"/>
                <a:chExt cx="1160135" cy="1432084"/>
              </a:xfrm>
            </p:grpSpPr>
            <p:pic>
              <p:nvPicPr>
                <p:cNvPr id="2076" name="Picture 2075">
                  <a:extLst>
                    <a:ext uri="{FF2B5EF4-FFF2-40B4-BE49-F238E27FC236}">
                      <a16:creationId xmlns:a16="http://schemas.microsoft.com/office/drawing/2014/main" xmlns="" id="{12CF285E-AD65-BB01-9D72-90BB5A336B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4954913" y="4535450"/>
                  <a:ext cx="1122521" cy="841891"/>
                </a:xfrm>
                <a:prstGeom prst="rect">
                  <a:avLst/>
                </a:prstGeom>
                <a:scene3d>
                  <a:camera prst="orthographicFront">
                    <a:rot lat="3000000" lon="0" rev="0"/>
                  </a:camera>
                  <a:lightRig rig="threePt" dir="t"/>
                </a:scene3d>
              </p:spPr>
            </p:pic>
            <p:grpSp>
              <p:nvGrpSpPr>
                <p:cNvPr id="2077" name="Group 2076">
                  <a:extLst>
                    <a:ext uri="{FF2B5EF4-FFF2-40B4-BE49-F238E27FC236}">
                      <a16:creationId xmlns:a16="http://schemas.microsoft.com/office/drawing/2014/main" xmlns="" id="{70133CFE-D366-EA95-3507-3C1945C14A90}"/>
                    </a:ext>
                  </a:extLst>
                </p:cNvPr>
                <p:cNvGrpSpPr/>
                <p:nvPr/>
              </p:nvGrpSpPr>
              <p:grpSpPr>
                <a:xfrm>
                  <a:off x="4935864" y="4836231"/>
                  <a:ext cx="1160135" cy="1131303"/>
                  <a:chOff x="3317680" y="3586501"/>
                  <a:chExt cx="1160135" cy="1131303"/>
                </a:xfrm>
              </p:grpSpPr>
              <p:pic>
                <p:nvPicPr>
                  <p:cNvPr id="2078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    <a:extLst>
                      <a:ext uri="{FF2B5EF4-FFF2-40B4-BE49-F238E27FC236}">
                        <a16:creationId xmlns:a16="http://schemas.microsoft.com/office/drawing/2014/main" xmlns="" id="{7C7B868C-B952-458D-899B-B8DD09E8D18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99721" y="3960180"/>
                    <a:ext cx="796054" cy="757624"/>
                  </a:xfrm>
                  <a:prstGeom prst="rect">
                    <a:avLst/>
                  </a:prstGeom>
                </p:spPr>
              </p:pic>
              <p:pic>
                <p:nvPicPr>
                  <p:cNvPr id="2079" name="Picture 6">
                    <a:extLst>
                      <a:ext uri="{FF2B5EF4-FFF2-40B4-BE49-F238E27FC236}">
                        <a16:creationId xmlns:a16="http://schemas.microsoft.com/office/drawing/2014/main" xmlns="" id="{977F72A9-A0EF-8BF9-4BC8-851AC29368C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>
                    <a:off x="3897748" y="3591635"/>
                    <a:ext cx="580067" cy="74735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80" name="Picture 6">
                    <a:extLst>
                      <a:ext uri="{FF2B5EF4-FFF2-40B4-BE49-F238E27FC236}">
                        <a16:creationId xmlns:a16="http://schemas.microsoft.com/office/drawing/2014/main" xmlns="" id="{0C29DFF4-9CD8-E8F1-F7FC-BFD4571DE25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3317680" y="3586501"/>
                    <a:ext cx="580067" cy="74735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5" name="TextBox 2074">
                    <a:extLst>
                      <a:ext uri="{FF2B5EF4-FFF2-40B4-BE49-F238E27FC236}">
                        <a16:creationId xmlns:a16="http://schemas.microsoft.com/office/drawing/2014/main" xmlns="" id="{47C17132-B3A0-8901-50F3-54CF972520CA}"/>
                      </a:ext>
                    </a:extLst>
                  </p:cNvPr>
                  <p:cNvSpPr txBox="1"/>
                  <p:nvPr/>
                </p:nvSpPr>
                <p:spPr>
                  <a:xfrm>
                    <a:off x="6774811" y="4059562"/>
                    <a:ext cx="19075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oMath>
                      </m:oMathPara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2075" name="TextBox 2074">
                    <a:extLst>
                      <a:ext uri="{FF2B5EF4-FFF2-40B4-BE49-F238E27FC236}">
                        <a16:creationId xmlns:a16="http://schemas.microsoft.com/office/drawing/2014/main" id="{47C17132-B3A0-8901-50F3-54CF972520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74811" y="4059562"/>
                    <a:ext cx="190757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9355" r="-19355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2098" name="Picture 20" descr="Picture background">
            <a:extLst>
              <a:ext uri="{FF2B5EF4-FFF2-40B4-BE49-F238E27FC236}">
                <a16:creationId xmlns:a16="http://schemas.microsoft.com/office/drawing/2014/main" xmlns="" id="{62F22308-80D9-F29D-9DE9-96C037ABB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965" y="2551192"/>
            <a:ext cx="679160" cy="67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93" name="Group 2092">
            <a:extLst>
              <a:ext uri="{FF2B5EF4-FFF2-40B4-BE49-F238E27FC236}">
                <a16:creationId xmlns:a16="http://schemas.microsoft.com/office/drawing/2014/main" xmlns="" id="{8CA435AC-4067-35C3-CB10-D38B5B8CF90B}"/>
              </a:ext>
            </a:extLst>
          </p:cNvPr>
          <p:cNvGrpSpPr/>
          <p:nvPr/>
        </p:nvGrpSpPr>
        <p:grpSpPr>
          <a:xfrm>
            <a:off x="6137492" y="4534417"/>
            <a:ext cx="2895599" cy="2018372"/>
            <a:chOff x="7226585" y="4467511"/>
            <a:chExt cx="2895599" cy="2018372"/>
          </a:xfrm>
        </p:grpSpPr>
        <p:grpSp>
          <p:nvGrpSpPr>
            <p:cNvPr id="2083" name="Group 2082">
              <a:extLst>
                <a:ext uri="{FF2B5EF4-FFF2-40B4-BE49-F238E27FC236}">
                  <a16:creationId xmlns:a16="http://schemas.microsoft.com/office/drawing/2014/main" xmlns="" id="{1CD6CA43-F1AD-158B-0188-3EE11E2A0B67}"/>
                </a:ext>
              </a:extLst>
            </p:cNvPr>
            <p:cNvGrpSpPr/>
            <p:nvPr/>
          </p:nvGrpSpPr>
          <p:grpSpPr>
            <a:xfrm>
              <a:off x="7509681" y="4467511"/>
              <a:ext cx="2048513" cy="861711"/>
              <a:chOff x="7477501" y="4350725"/>
              <a:chExt cx="2048513" cy="861711"/>
            </a:xfrm>
          </p:grpSpPr>
          <p:pic>
            <p:nvPicPr>
              <p:cNvPr id="2069" name="Picture 2068">
                <a:extLst>
                  <a:ext uri="{FF2B5EF4-FFF2-40B4-BE49-F238E27FC236}">
                    <a16:creationId xmlns:a16="http://schemas.microsoft.com/office/drawing/2014/main" xmlns="" id="{5DFA51F3-73B9-1324-46A5-DBC57901C3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77501" y="4350725"/>
                <a:ext cx="1740401" cy="861711"/>
              </a:xfrm>
              <a:prstGeom prst="rect">
                <a:avLst/>
              </a:prstGeom>
            </p:spPr>
          </p:pic>
          <p:cxnSp>
            <p:nvCxnSpPr>
              <p:cNvPr id="2081" name="Straight Arrow Connector 2080">
                <a:extLst>
                  <a:ext uri="{FF2B5EF4-FFF2-40B4-BE49-F238E27FC236}">
                    <a16:creationId xmlns:a16="http://schemas.microsoft.com/office/drawing/2014/main" xmlns="" id="{D3AAAD29-A9F3-B6E5-2D18-A32566856E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34581" y="4941377"/>
                <a:ext cx="777433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82" name="TextBox 2081">
                    <a:extLst>
                      <a:ext uri="{FF2B5EF4-FFF2-40B4-BE49-F238E27FC236}">
                        <a16:creationId xmlns:a16="http://schemas.microsoft.com/office/drawing/2014/main" xmlns="" id="{DF11D224-793B-33C1-2CBA-FB479DD66F12}"/>
                      </a:ext>
                    </a:extLst>
                  </p:cNvPr>
                  <p:cNvSpPr txBox="1"/>
                  <p:nvPr/>
                </p:nvSpPr>
                <p:spPr>
                  <a:xfrm>
                    <a:off x="9335257" y="4912240"/>
                    <a:ext cx="19075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oMath>
                      </m:oMathPara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2082" name="TextBox 2081">
                    <a:extLst>
                      <a:ext uri="{FF2B5EF4-FFF2-40B4-BE49-F238E27FC236}">
                        <a16:creationId xmlns:a16="http://schemas.microsoft.com/office/drawing/2014/main" id="{DF11D224-793B-33C1-2CBA-FB479DD66F1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35257" y="4912240"/>
                    <a:ext cx="190757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9355" r="-19355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085" name="TextBox 2084">
              <a:extLst>
                <a:ext uri="{FF2B5EF4-FFF2-40B4-BE49-F238E27FC236}">
                  <a16:creationId xmlns:a16="http://schemas.microsoft.com/office/drawing/2014/main" xmlns="" id="{4245B11C-E587-1BDD-A61E-368A7AA2F314}"/>
                </a:ext>
              </a:extLst>
            </p:cNvPr>
            <p:cNvSpPr txBox="1"/>
            <p:nvPr/>
          </p:nvSpPr>
          <p:spPr>
            <a:xfrm>
              <a:off x="7226585" y="5392088"/>
              <a:ext cx="28955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/>
                <a:t>1I/</a:t>
              </a:r>
              <a:r>
                <a:rPr lang="ru-RU" sz="2400" b="1" dirty="0" err="1"/>
                <a:t>ʻOumuamua</a:t>
              </a:r>
              <a:endParaRPr lang="ru-RU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92" name="TextBox 2091">
                  <a:extLst>
                    <a:ext uri="{FF2B5EF4-FFF2-40B4-BE49-F238E27FC236}">
                      <a16:creationId xmlns:a16="http://schemas.microsoft.com/office/drawing/2014/main" xmlns="" id="{01D5F7C0-931A-BBEE-4117-B2DB0236BA31}"/>
                    </a:ext>
                  </a:extLst>
                </p:cNvPr>
                <p:cNvSpPr txBox="1"/>
                <p:nvPr/>
              </p:nvSpPr>
              <p:spPr>
                <a:xfrm>
                  <a:off x="7650841" y="5901108"/>
                  <a:ext cx="1458080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=122.74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a14:m>
                  <a:r>
                    <a:rPr lang="en-US" dirty="0"/>
                    <a:t> </a:t>
                  </a:r>
                  <a:br>
                    <a:rPr lang="en-US" dirty="0"/>
                  </a:br>
                  <a:r>
                    <a:rPr lang="en-US" sz="1400" dirty="0"/>
                    <a:t>(to ecliptic)</a:t>
                  </a:r>
                  <a:endParaRPr lang="ru-RU" dirty="0"/>
                </a:p>
              </p:txBody>
            </p:sp>
          </mc:Choice>
          <mc:Fallback xmlns="">
            <p:sp>
              <p:nvSpPr>
                <p:cNvPr id="2092" name="TextBox 2091">
                  <a:extLst>
                    <a:ext uri="{FF2B5EF4-FFF2-40B4-BE49-F238E27FC236}">
                      <a16:creationId xmlns:a16="http://schemas.microsoft.com/office/drawing/2014/main" id="{01D5F7C0-931A-BBEE-4117-B2DB0236BA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0841" y="5901108"/>
                  <a:ext cx="1458080" cy="584775"/>
                </a:xfrm>
                <a:prstGeom prst="rect">
                  <a:avLst/>
                </a:prstGeom>
                <a:blipFill>
                  <a:blip r:embed="rId16"/>
                  <a:stretch>
                    <a:fillRect l="-1255" b="-1041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94" name="TextBox 2093">
            <a:extLst>
              <a:ext uri="{FF2B5EF4-FFF2-40B4-BE49-F238E27FC236}">
                <a16:creationId xmlns:a16="http://schemas.microsoft.com/office/drawing/2014/main" xmlns="" id="{23E1F982-926F-A990-1B9F-127B3D8C9532}"/>
              </a:ext>
            </a:extLst>
          </p:cNvPr>
          <p:cNvSpPr txBox="1"/>
          <p:nvPr/>
        </p:nvSpPr>
        <p:spPr>
          <a:xfrm>
            <a:off x="4292569" y="3425362"/>
            <a:ext cx="2817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Interstellar objects interception &amp; impact-probing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26" name="Group 2125">
            <a:extLst>
              <a:ext uri="{FF2B5EF4-FFF2-40B4-BE49-F238E27FC236}">
                <a16:creationId xmlns:a16="http://schemas.microsoft.com/office/drawing/2014/main" xmlns="" id="{4FC745C5-47B1-0CEB-B569-BAD6E3E54077}"/>
              </a:ext>
            </a:extLst>
          </p:cNvPr>
          <p:cNvGrpSpPr/>
          <p:nvPr/>
        </p:nvGrpSpPr>
        <p:grpSpPr>
          <a:xfrm>
            <a:off x="5614638" y="1589200"/>
            <a:ext cx="1331179" cy="1311416"/>
            <a:chOff x="5688974" y="1801070"/>
            <a:chExt cx="1331179" cy="1311416"/>
          </a:xfrm>
        </p:grpSpPr>
        <p:pic>
          <p:nvPicPr>
            <p:cNvPr id="2095" name="Picture 4" descr="Picture background">
              <a:extLst>
                <a:ext uri="{FF2B5EF4-FFF2-40B4-BE49-F238E27FC236}">
                  <a16:creationId xmlns:a16="http://schemas.microsoft.com/office/drawing/2014/main" xmlns="" id="{EC4F0614-342B-D248-D2CE-8A1B3EECC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5197" y="1801070"/>
              <a:ext cx="594956" cy="594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22" name="Straight Arrow Connector 2121">
              <a:extLst>
                <a:ext uri="{FF2B5EF4-FFF2-40B4-BE49-F238E27FC236}">
                  <a16:creationId xmlns:a16="http://schemas.microsoft.com/office/drawing/2014/main" xmlns="" id="{ECCC9486-8FA8-4B5B-000A-A0E830ED91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88974" y="2142273"/>
              <a:ext cx="1026151" cy="97021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110" name="Straight Arrow Connector 2109">
            <a:extLst>
              <a:ext uri="{FF2B5EF4-FFF2-40B4-BE49-F238E27FC236}">
                <a16:creationId xmlns:a16="http://schemas.microsoft.com/office/drawing/2014/main" xmlns="" id="{70744626-E3F9-C69B-9A10-FE916F044F79}"/>
              </a:ext>
            </a:extLst>
          </p:cNvPr>
          <p:cNvCxnSpPr>
            <a:cxnSpLocks/>
          </p:cNvCxnSpPr>
          <p:nvPr/>
        </p:nvCxnSpPr>
        <p:spPr>
          <a:xfrm>
            <a:off x="5217785" y="1911753"/>
            <a:ext cx="95627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16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29C7775-5089-79CB-1DCD-DC7B98C26A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41245" y="1514188"/>
            <a:ext cx="796055" cy="757624"/>
          </a:xfrm>
          <a:prstGeom prst="rect">
            <a:avLst/>
          </a:prstGeom>
        </p:spPr>
      </p:pic>
      <p:cxnSp>
        <p:nvCxnSpPr>
          <p:cNvPr id="2127" name="Straight Arrow Connector 2126">
            <a:extLst>
              <a:ext uri="{FF2B5EF4-FFF2-40B4-BE49-F238E27FC236}">
                <a16:creationId xmlns:a16="http://schemas.microsoft.com/office/drawing/2014/main" xmlns="" id="{9B35461D-B6D4-01A0-8F19-0FA33C7DEE7D}"/>
              </a:ext>
            </a:extLst>
          </p:cNvPr>
          <p:cNvCxnSpPr>
            <a:cxnSpLocks/>
          </p:cNvCxnSpPr>
          <p:nvPr/>
        </p:nvCxnSpPr>
        <p:spPr>
          <a:xfrm flipH="1">
            <a:off x="6126202" y="1911756"/>
            <a:ext cx="514587" cy="1241071"/>
          </a:xfrm>
          <a:prstGeom prst="straightConnector1">
            <a:avLst/>
          </a:prstGeom>
          <a:ln w="38100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20" name="Picture 22" descr="Picture background">
            <a:extLst>
              <a:ext uri="{FF2B5EF4-FFF2-40B4-BE49-F238E27FC236}">
                <a16:creationId xmlns:a16="http://schemas.microsoft.com/office/drawing/2014/main" xmlns="" id="{544A35A4-9ABD-EF6D-6692-17B291D82A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62"/>
          <a:stretch>
            <a:fillRect/>
          </a:stretch>
        </p:blipFill>
        <p:spPr bwMode="auto">
          <a:xfrm>
            <a:off x="5917126" y="1574534"/>
            <a:ext cx="876063" cy="59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4" name="TextBox 2133">
            <a:extLst>
              <a:ext uri="{FF2B5EF4-FFF2-40B4-BE49-F238E27FC236}">
                <a16:creationId xmlns:a16="http://schemas.microsoft.com/office/drawing/2014/main" xmlns="" id="{091D2779-69C3-1465-EFBE-87333E511024}"/>
              </a:ext>
            </a:extLst>
          </p:cNvPr>
          <p:cNvSpPr txBox="1"/>
          <p:nvPr/>
        </p:nvSpPr>
        <p:spPr>
          <a:xfrm>
            <a:off x="6676631" y="856286"/>
            <a:ext cx="1886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Asteroid deflection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5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80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065" grpId="0"/>
      <p:bldP spid="2094" grpId="0"/>
      <p:bldP spid="21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47E81A50-5458-682D-6321-3B17BFC92528}"/>
              </a:ext>
            </a:extLst>
          </p:cNvPr>
          <p:cNvCxnSpPr>
            <a:cxnSpLocks/>
            <a:endCxn id="40" idx="2"/>
          </p:cNvCxnSpPr>
          <p:nvPr/>
        </p:nvCxnSpPr>
        <p:spPr>
          <a:xfrm>
            <a:off x="1947745" y="2890393"/>
            <a:ext cx="717872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вал 5">
            <a:extLst>
              <a:ext uri="{FF2B5EF4-FFF2-40B4-BE49-F238E27FC236}">
                <a16:creationId xmlns:a16="http://schemas.microsoft.com/office/drawing/2014/main" xmlns="" id="{30ED4EDC-9646-0CFF-5F49-490E26E38FB8}"/>
              </a:ext>
            </a:extLst>
          </p:cNvPr>
          <p:cNvSpPr/>
          <p:nvPr/>
        </p:nvSpPr>
        <p:spPr>
          <a:xfrm>
            <a:off x="1490070" y="2372802"/>
            <a:ext cx="977399" cy="9773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42115B3D-A83C-B2A1-8BA4-A62B7747A058}"/>
              </a:ext>
            </a:extLst>
          </p:cNvPr>
          <p:cNvGrpSpPr/>
          <p:nvPr/>
        </p:nvGrpSpPr>
        <p:grpSpPr>
          <a:xfrm>
            <a:off x="1656211" y="1594269"/>
            <a:ext cx="509147" cy="2406327"/>
            <a:chOff x="1809076" y="2006860"/>
            <a:chExt cx="509147" cy="240632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48935F1D-DADB-B4D7-5D1C-28CFF451EFB2}"/>
                </a:ext>
              </a:extLst>
            </p:cNvPr>
            <p:cNvSpPr/>
            <p:nvPr/>
          </p:nvSpPr>
          <p:spPr>
            <a:xfrm rot="16200000">
              <a:off x="992472" y="3107957"/>
              <a:ext cx="2215724" cy="39473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xmlns="" id="{732C9941-CD84-61C2-A76A-00ED9D082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9076" y="2006860"/>
              <a:ext cx="509147" cy="484568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8D0F586-61EB-622B-F6ED-839DBDE952E4}"/>
              </a:ext>
            </a:extLst>
          </p:cNvPr>
          <p:cNvSpPr txBox="1"/>
          <p:nvPr/>
        </p:nvSpPr>
        <p:spPr>
          <a:xfrm>
            <a:off x="-142262" y="1048952"/>
            <a:ext cx="2268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Solar polar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imager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Овал 5">
            <a:extLst>
              <a:ext uri="{FF2B5EF4-FFF2-40B4-BE49-F238E27FC236}">
                <a16:creationId xmlns:a16="http://schemas.microsoft.com/office/drawing/2014/main" xmlns="" id="{E69ECBC1-4CEB-CB2A-A719-0B2A76DB3025}"/>
              </a:ext>
            </a:extLst>
          </p:cNvPr>
          <p:cNvSpPr/>
          <p:nvPr/>
        </p:nvSpPr>
        <p:spPr>
          <a:xfrm rot="16044647">
            <a:off x="1673808" y="2656360"/>
            <a:ext cx="905771" cy="3912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98A77433-5975-D554-3F74-732172BBFD89}"/>
              </a:ext>
            </a:extLst>
          </p:cNvPr>
          <p:cNvGrpSpPr/>
          <p:nvPr/>
        </p:nvGrpSpPr>
        <p:grpSpPr>
          <a:xfrm>
            <a:off x="2342603" y="1413098"/>
            <a:ext cx="4733586" cy="3700921"/>
            <a:chOff x="1809076" y="1877043"/>
            <a:chExt cx="4733586" cy="370092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327B25F7-AA1C-06F2-90AE-9FB54A0D66DC}"/>
                </a:ext>
              </a:extLst>
            </p:cNvPr>
            <p:cNvGrpSpPr/>
            <p:nvPr/>
          </p:nvGrpSpPr>
          <p:grpSpPr>
            <a:xfrm>
              <a:off x="1809076" y="1877043"/>
              <a:ext cx="4733586" cy="2910854"/>
              <a:chOff x="4450452" y="1828463"/>
              <a:chExt cx="4733586" cy="2910854"/>
            </a:xfrm>
          </p:grpSpPr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xmlns="" id="{B7CA0083-6C7C-19C8-F2DE-4CE53692D9AE}"/>
                  </a:ext>
                </a:extLst>
              </p:cNvPr>
              <p:cNvSpPr/>
              <p:nvPr/>
            </p:nvSpPr>
            <p:spPr>
              <a:xfrm rot="2826813">
                <a:off x="4418950" y="1859965"/>
                <a:ext cx="2872277" cy="2809274"/>
              </a:xfrm>
              <a:prstGeom prst="arc">
                <a:avLst/>
              </a:prstGeom>
              <a:ln w="57150">
                <a:solidFill>
                  <a:srgbClr val="F2A36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3" name="Arc 22">
                <a:extLst>
                  <a:ext uri="{FF2B5EF4-FFF2-40B4-BE49-F238E27FC236}">
                    <a16:creationId xmlns:a16="http://schemas.microsoft.com/office/drawing/2014/main" xmlns="" id="{025445A3-F5FA-9405-2BF2-FCBF774230B2}"/>
                  </a:ext>
                </a:extLst>
              </p:cNvPr>
              <p:cNvSpPr/>
              <p:nvPr/>
            </p:nvSpPr>
            <p:spPr>
              <a:xfrm rot="2826813">
                <a:off x="5105841" y="1869455"/>
                <a:ext cx="2872277" cy="2809274"/>
              </a:xfrm>
              <a:prstGeom prst="arc">
                <a:avLst/>
              </a:prstGeom>
              <a:ln w="57150">
                <a:solidFill>
                  <a:srgbClr val="BA8BD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Arc 23">
                <a:extLst>
                  <a:ext uri="{FF2B5EF4-FFF2-40B4-BE49-F238E27FC236}">
                    <a16:creationId xmlns:a16="http://schemas.microsoft.com/office/drawing/2014/main" xmlns="" id="{7DBEA896-5BEA-4139-42F0-91567256F210}"/>
                  </a:ext>
                </a:extLst>
              </p:cNvPr>
              <p:cNvSpPr/>
              <p:nvPr/>
            </p:nvSpPr>
            <p:spPr>
              <a:xfrm rot="2826813">
                <a:off x="6343262" y="1898542"/>
                <a:ext cx="2872277" cy="2809274"/>
              </a:xfrm>
              <a:prstGeom prst="arc">
                <a:avLst/>
              </a:prstGeom>
              <a:ln w="571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0E06584D-7255-35F9-0572-8769B23DAE52}"/>
                </a:ext>
              </a:extLst>
            </p:cNvPr>
            <p:cNvSpPr txBox="1"/>
            <p:nvPr/>
          </p:nvSpPr>
          <p:spPr>
            <a:xfrm rot="19381797">
              <a:off x="1833859" y="4931634"/>
              <a:ext cx="25929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2400" dirty="0">
                  <a:solidFill>
                    <a:srgbClr val="F2A36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Termination shock</a:t>
              </a:r>
              <a:br>
                <a:rPr lang="en-US" sz="2400" dirty="0">
                  <a:solidFill>
                    <a:srgbClr val="F2A36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400" dirty="0">
                  <a:solidFill>
                    <a:srgbClr val="F2A36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(8-10 years)</a:t>
              </a:r>
              <a:endParaRPr lang="ru-RU" sz="2400" dirty="0">
                <a:solidFill>
                  <a:srgbClr val="F2A3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05C0546F-FD97-F5AE-A040-26198BCD5489}"/>
                </a:ext>
              </a:extLst>
            </p:cNvPr>
            <p:cNvSpPr txBox="1"/>
            <p:nvPr/>
          </p:nvSpPr>
          <p:spPr>
            <a:xfrm rot="19381797">
              <a:off x="3456932" y="4709312"/>
              <a:ext cx="1886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2400" dirty="0">
                  <a:solidFill>
                    <a:srgbClr val="BA8BD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Heliopause</a:t>
              </a:r>
              <a:br>
                <a:rPr lang="en-US" sz="2400" dirty="0">
                  <a:solidFill>
                    <a:srgbClr val="BA8BD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400" dirty="0">
                  <a:solidFill>
                    <a:srgbClr val="BA8BD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(~12 years)</a:t>
              </a:r>
              <a:endParaRPr lang="ru-RU" sz="2400" dirty="0">
                <a:solidFill>
                  <a:srgbClr val="BA8BD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AB6B1A46-A10D-5322-56D1-96015CCFDF62}"/>
                </a:ext>
              </a:extLst>
            </p:cNvPr>
            <p:cNvSpPr txBox="1"/>
            <p:nvPr/>
          </p:nvSpPr>
          <p:spPr>
            <a:xfrm rot="19381797">
              <a:off x="4601263" y="4622568"/>
              <a:ext cx="18410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2400" dirty="0">
                  <a:solidFill>
                    <a:srgbClr val="8FAAD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Bow shock</a:t>
              </a:r>
              <a:br>
                <a:rPr lang="en-US" sz="2400" dirty="0">
                  <a:solidFill>
                    <a:srgbClr val="8FAAD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400" dirty="0">
                  <a:solidFill>
                    <a:srgbClr val="8FAAD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(~23 years)</a:t>
              </a:r>
              <a:endParaRPr lang="ru-RU" sz="2400" dirty="0">
                <a:solidFill>
                  <a:srgbClr val="8FAA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38EF3ADC-FB4B-A458-DBF8-1D2251D5BAF9}"/>
              </a:ext>
            </a:extLst>
          </p:cNvPr>
          <p:cNvGrpSpPr/>
          <p:nvPr/>
        </p:nvGrpSpPr>
        <p:grpSpPr>
          <a:xfrm>
            <a:off x="575369" y="4262075"/>
            <a:ext cx="1809726" cy="946517"/>
            <a:chOff x="268196" y="3964424"/>
            <a:chExt cx="1809726" cy="94651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27E8138C-4D7A-DD7E-6EF5-570EBD803DDE}"/>
                </a:ext>
              </a:extLst>
            </p:cNvPr>
            <p:cNvGrpSpPr/>
            <p:nvPr/>
          </p:nvGrpSpPr>
          <p:grpSpPr>
            <a:xfrm>
              <a:off x="542156" y="3964424"/>
              <a:ext cx="1513417" cy="644285"/>
              <a:chOff x="599306" y="3583424"/>
              <a:chExt cx="1513417" cy="644285"/>
            </a:xfrm>
          </p:grpSpPr>
          <p:pic>
            <p:nvPicPr>
              <p:cNvPr id="32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<a:extLst>
                  <a:ext uri="{FF2B5EF4-FFF2-40B4-BE49-F238E27FC236}">
                    <a16:creationId xmlns:a16="http://schemas.microsoft.com/office/drawing/2014/main" xmlns="" id="{B6BC2FD8-76D7-F2CF-7EC2-D96A2AA769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306" y="3583424"/>
                <a:ext cx="676966" cy="644285"/>
              </a:xfrm>
              <a:prstGeom prst="rect">
                <a:avLst/>
              </a:prstGeom>
            </p:spPr>
          </p:pic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xmlns="" id="{6D8F8FA9-F615-C93D-E58D-FF3CE2F81F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7789" y="3905567"/>
                <a:ext cx="117493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BE04EDB0-DF10-7B8D-DAF6-238CD88A6C8B}"/>
                    </a:ext>
                  </a:extLst>
                </p:cNvPr>
                <p:cNvSpPr txBox="1"/>
                <p:nvPr/>
              </p:nvSpPr>
              <p:spPr>
                <a:xfrm>
                  <a:off x="268196" y="4633941"/>
                  <a:ext cx="1809726" cy="276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=10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AU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year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E04EDB0-DF10-7B8D-DAF6-238CD88A6C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196" y="4633941"/>
                  <a:ext cx="1873783" cy="276999"/>
                </a:xfrm>
                <a:prstGeom prst="rect">
                  <a:avLst/>
                </a:prstGeom>
                <a:blipFill>
                  <a:blip r:embed="rId5"/>
                  <a:stretch>
                    <a:fillRect t="-2222" r="-1303" b="-3555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CC42A4-7E30-286D-2B5E-04307D24BF83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SUNDIVERS APPLICATIONS: HELIOPHYSICS AND BEYOND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BC9B0A9-26C6-F038-2A86-344697DAB31A}"/>
              </a:ext>
            </a:extLst>
          </p:cNvPr>
          <p:cNvSpPr txBox="1"/>
          <p:nvPr/>
        </p:nvSpPr>
        <p:spPr>
          <a:xfrm>
            <a:off x="2862278" y="5568611"/>
            <a:ext cx="3419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Heliosphere &amp; interstellar medium exploration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B26C0E4A-D55C-2BFD-E234-09194080B10B}"/>
              </a:ext>
            </a:extLst>
          </p:cNvPr>
          <p:cNvGrpSpPr/>
          <p:nvPr/>
        </p:nvGrpSpPr>
        <p:grpSpPr>
          <a:xfrm>
            <a:off x="6608076" y="2610128"/>
            <a:ext cx="2764536" cy="2371741"/>
            <a:chOff x="5488729" y="2454927"/>
            <a:chExt cx="2764536" cy="237174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3FC6F91D-777F-682F-37F8-8F9FF04D8171}"/>
                </a:ext>
              </a:extLst>
            </p:cNvPr>
            <p:cNvSpPr txBox="1"/>
            <p:nvPr/>
          </p:nvSpPr>
          <p:spPr>
            <a:xfrm rot="19199390">
              <a:off x="5488729" y="3626339"/>
              <a:ext cx="27645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accent1"/>
                  </a:solidFill>
                  <a:ea typeface="Roboto" panose="02000000000000000000" pitchFamily="2" charset="0"/>
                </a:rPr>
                <a:t>Solar Gravitational Lens’ Focus</a:t>
              </a:r>
              <a:br>
                <a:rPr lang="en-US" sz="2400" i="1" dirty="0">
                  <a:solidFill>
                    <a:schemeClr val="accent1"/>
                  </a:solidFill>
                  <a:ea typeface="Roboto" panose="02000000000000000000" pitchFamily="2" charset="0"/>
                </a:rPr>
              </a:br>
              <a:r>
                <a:rPr lang="en-US" sz="2400" i="1" dirty="0">
                  <a:solidFill>
                    <a:schemeClr val="accent1"/>
                  </a:solidFill>
                  <a:ea typeface="Roboto" panose="02000000000000000000" pitchFamily="2" charset="0"/>
                </a:rPr>
                <a:t>(55+ years)</a:t>
              </a:r>
              <a:endParaRPr lang="ru-RU" sz="2400" i="1" dirty="0">
                <a:solidFill>
                  <a:schemeClr val="accent1"/>
                </a:solidFill>
                <a:ea typeface="Roboto" panose="02000000000000000000" pitchFamily="2" charset="0"/>
              </a:endParaRPr>
            </a:p>
          </p:txBody>
        </p:sp>
        <p:sp>
          <p:nvSpPr>
            <p:cNvPr id="40" name="Trapezoid 39">
              <a:extLst>
                <a:ext uri="{FF2B5EF4-FFF2-40B4-BE49-F238E27FC236}">
                  <a16:creationId xmlns:a16="http://schemas.microsoft.com/office/drawing/2014/main" xmlns="" id="{1C015F18-0C56-7B0A-E01E-5FF3952D02F5}"/>
                </a:ext>
              </a:extLst>
            </p:cNvPr>
            <p:cNvSpPr/>
            <p:nvPr/>
          </p:nvSpPr>
          <p:spPr>
            <a:xfrm rot="16200000">
              <a:off x="6777455" y="1785786"/>
              <a:ext cx="560530" cy="1898812"/>
            </a:xfrm>
            <a:prstGeom prst="trapezoid">
              <a:avLst/>
            </a:prstGeom>
            <a:solidFill>
              <a:srgbClr val="4472C4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BD1048B-E066-6395-4BE5-FF80F71F39A0}"/>
              </a:ext>
            </a:extLst>
          </p:cNvPr>
          <p:cNvSpPr txBox="1"/>
          <p:nvPr/>
        </p:nvSpPr>
        <p:spPr>
          <a:xfrm>
            <a:off x="7227662" y="1591353"/>
            <a:ext cx="1898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Imaging exoplanets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Рисунок 46" descr="Изображение выглядит как Симметрия, искусство, зонтик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00DD5D7-3E90-7617-E5F3-4AC0CFFCF6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070" y="2650009"/>
            <a:ext cx="505155" cy="480768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B4CCFEA8-9E6E-03CF-0CE4-190E4CC656B9}"/>
              </a:ext>
            </a:extLst>
          </p:cNvPr>
          <p:cNvCxnSpPr>
            <a:cxnSpLocks/>
          </p:cNvCxnSpPr>
          <p:nvPr/>
        </p:nvCxnSpPr>
        <p:spPr>
          <a:xfrm>
            <a:off x="2467468" y="2395349"/>
            <a:ext cx="2381842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95F1D1-289F-5408-59D2-8A408EE7BC2E}"/>
              </a:ext>
            </a:extLst>
          </p:cNvPr>
          <p:cNvSpPr txBox="1"/>
          <p:nvPr/>
        </p:nvSpPr>
        <p:spPr>
          <a:xfrm>
            <a:off x="2421713" y="1598951"/>
            <a:ext cx="2427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years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testing gravity theories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6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50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7" grpId="0"/>
      <p:bldP spid="43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71E3152-CB21-D02F-A8B4-ACC378D75289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SOLAR SAILING BASICS</a:t>
            </a:r>
            <a:endParaRPr lang="ru-RU" sz="24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4D8935E-694D-9B85-C648-1B8DF8087FD0}"/>
              </a:ext>
            </a:extLst>
          </p:cNvPr>
          <p:cNvSpPr txBox="1"/>
          <p:nvPr/>
        </p:nvSpPr>
        <p:spPr>
          <a:xfrm>
            <a:off x="-105200" y="4900419"/>
            <a:ext cx="3035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 normal vector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sail’s backside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D46510D0-E6AE-C9E6-5897-3E463E3DDECC}"/>
              </a:ext>
            </a:extLst>
          </p:cNvPr>
          <p:cNvGrpSpPr/>
          <p:nvPr/>
        </p:nvGrpSpPr>
        <p:grpSpPr>
          <a:xfrm>
            <a:off x="-484996" y="880334"/>
            <a:ext cx="5474555" cy="3961791"/>
            <a:chOff x="5219" y="882636"/>
            <a:chExt cx="5474555" cy="4785361"/>
          </a:xfrm>
        </p:grpSpPr>
        <p:grpSp>
          <p:nvGrpSpPr>
            <p:cNvPr id="9" name="Группа 55">
              <a:extLst>
                <a:ext uri="{FF2B5EF4-FFF2-40B4-BE49-F238E27FC236}">
                  <a16:creationId xmlns:a16="http://schemas.microsoft.com/office/drawing/2014/main" xmlns="" id="{2A85A0F2-D195-5EF2-DF1D-964CDDDB8BA7}"/>
                </a:ext>
              </a:extLst>
            </p:cNvPr>
            <p:cNvGrpSpPr/>
            <p:nvPr/>
          </p:nvGrpSpPr>
          <p:grpSpPr>
            <a:xfrm>
              <a:off x="5219" y="882636"/>
              <a:ext cx="5474555" cy="4785361"/>
              <a:chOff x="-31357" y="914381"/>
              <a:chExt cx="5474555" cy="4785361"/>
            </a:xfrm>
          </p:grpSpPr>
          <p:grpSp>
            <p:nvGrpSpPr>
              <p:cNvPr id="10" name="Группа 50">
                <a:extLst>
                  <a:ext uri="{FF2B5EF4-FFF2-40B4-BE49-F238E27FC236}">
                    <a16:creationId xmlns:a16="http://schemas.microsoft.com/office/drawing/2014/main" xmlns="" id="{8399409D-C1F2-FA1C-CB69-4F495BBA6B7D}"/>
                  </a:ext>
                </a:extLst>
              </p:cNvPr>
              <p:cNvGrpSpPr/>
              <p:nvPr/>
            </p:nvGrpSpPr>
            <p:grpSpPr>
              <a:xfrm>
                <a:off x="-31357" y="914381"/>
                <a:ext cx="5474555" cy="4785361"/>
                <a:chOff x="-31357" y="914381"/>
                <a:chExt cx="5474555" cy="4785361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xmlns="" id="{0E6DA6F3-CC9D-A4C2-BA80-0ECC034A43CD}"/>
                    </a:ext>
                  </a:extLst>
                </p:cNvPr>
                <p:cNvSpPr txBox="1"/>
                <p:nvPr/>
              </p:nvSpPr>
              <p:spPr>
                <a:xfrm>
                  <a:off x="-31357" y="914381"/>
                  <a:ext cx="2471057" cy="4832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Flat solar sail</a:t>
                  </a:r>
                  <a:endParaRPr lang="ru-RU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xmlns="" id="{0108445E-A25E-0008-271E-8B7B6B602060}"/>
                    </a:ext>
                  </a:extLst>
                </p:cNvPr>
                <p:cNvSpPr txBox="1"/>
                <p:nvPr/>
              </p:nvSpPr>
              <p:spPr>
                <a:xfrm>
                  <a:off x="2306561" y="4844702"/>
                  <a:ext cx="2155372" cy="8550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Incident light</a:t>
                  </a:r>
                  <a:br>
                    <a:rPr lang="en-US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</a:br>
                  <a:r>
                    <a:rPr lang="en-US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direction</a:t>
                  </a:r>
                  <a:endParaRPr lang="ru-RU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xmlns="" id="{789359B3-14FA-3747-F3AB-4B65828C4DA2}"/>
                    </a:ext>
                  </a:extLst>
                </p:cNvPr>
                <p:cNvSpPr txBox="1"/>
                <p:nvPr/>
              </p:nvSpPr>
              <p:spPr>
                <a:xfrm>
                  <a:off x="226845" y="3198167"/>
                  <a:ext cx="2155372" cy="8550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Reflected light</a:t>
                  </a:r>
                  <a:br>
                    <a:rPr lang="en-US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</a:br>
                  <a:r>
                    <a:rPr lang="en-US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direction</a:t>
                  </a:r>
                  <a:endParaRPr lang="ru-RU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" name="Группа 49">
                  <a:extLst>
                    <a:ext uri="{FF2B5EF4-FFF2-40B4-BE49-F238E27FC236}">
                      <a16:creationId xmlns:a16="http://schemas.microsoft.com/office/drawing/2014/main" xmlns="" id="{27BE9652-8C9D-F2D5-E692-4DA5130DEC99}"/>
                    </a:ext>
                  </a:extLst>
                </p:cNvPr>
                <p:cNvGrpSpPr/>
                <p:nvPr/>
              </p:nvGrpSpPr>
              <p:grpSpPr>
                <a:xfrm>
                  <a:off x="1549400" y="1426028"/>
                  <a:ext cx="3893798" cy="3418115"/>
                  <a:chOff x="1549400" y="1426028"/>
                  <a:chExt cx="3893798" cy="3418115"/>
                </a:xfrm>
              </p:grpSpPr>
              <p:grpSp>
                <p:nvGrpSpPr>
                  <p:cNvPr id="16" name="Группа 35">
                    <a:extLst>
                      <a:ext uri="{FF2B5EF4-FFF2-40B4-BE49-F238E27FC236}">
                        <a16:creationId xmlns:a16="http://schemas.microsoft.com/office/drawing/2014/main" xmlns="" id="{7A379682-B01A-68D1-3052-1F2660ED531B}"/>
                      </a:ext>
                    </a:extLst>
                  </p:cNvPr>
                  <p:cNvGrpSpPr/>
                  <p:nvPr/>
                </p:nvGrpSpPr>
                <p:grpSpPr>
                  <a:xfrm>
                    <a:off x="1549400" y="1426028"/>
                    <a:ext cx="3577772" cy="3418115"/>
                    <a:chOff x="1549400" y="1426028"/>
                    <a:chExt cx="3577772" cy="3418115"/>
                  </a:xfrm>
                </p:grpSpPr>
                <p:cxnSp>
                  <p:nvCxnSpPr>
                    <p:cNvPr id="21" name="Прямая со стрелкой 34">
                      <a:extLst>
                        <a:ext uri="{FF2B5EF4-FFF2-40B4-BE49-F238E27FC236}">
                          <a16:creationId xmlns:a16="http://schemas.microsoft.com/office/drawing/2014/main" xmlns="" id="{FDA62974-F0B7-1392-9D39-36DA02E86D3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384247" y="1807944"/>
                      <a:ext cx="1297481" cy="1294485"/>
                    </a:xfrm>
                    <a:prstGeom prst="straightConnector1">
                      <a:avLst/>
                    </a:prstGeom>
                    <a:ln w="57150">
                      <a:solidFill>
                        <a:srgbClr val="0070C0"/>
                      </a:solidFill>
                      <a:tailEnd type="triangle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3" name="Группа 28">
                      <a:extLst>
                        <a:ext uri="{FF2B5EF4-FFF2-40B4-BE49-F238E27FC236}">
                          <a16:creationId xmlns:a16="http://schemas.microsoft.com/office/drawing/2014/main" xmlns="" id="{880118F0-B406-DE28-CF2F-53E679AAC1A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49400" y="1426028"/>
                      <a:ext cx="3577772" cy="3418115"/>
                      <a:chOff x="1549400" y="1426028"/>
                      <a:chExt cx="3577772" cy="3418115"/>
                    </a:xfrm>
                  </p:grpSpPr>
                  <p:grpSp>
                    <p:nvGrpSpPr>
                      <p:cNvPr id="25" name="Группа 20">
                        <a:extLst>
                          <a:ext uri="{FF2B5EF4-FFF2-40B4-BE49-F238E27FC236}">
                            <a16:creationId xmlns:a16="http://schemas.microsoft.com/office/drawing/2014/main" xmlns="" id="{9750C2DA-CEC5-CA04-7A37-9B60C564222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549400" y="1426028"/>
                        <a:ext cx="3577772" cy="3418115"/>
                        <a:chOff x="1549400" y="1426028"/>
                        <a:chExt cx="3577772" cy="3418115"/>
                      </a:xfrm>
                    </p:grpSpPr>
                    <p:grpSp>
                      <p:nvGrpSpPr>
                        <p:cNvPr id="27" name="Группа 12">
                          <a:extLst>
                            <a:ext uri="{FF2B5EF4-FFF2-40B4-BE49-F238E27FC236}">
                              <a16:creationId xmlns:a16="http://schemas.microsoft.com/office/drawing/2014/main" xmlns="" id="{C280DED0-49D1-92DB-EBDF-4C4F9BAE521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709057" y="1426028"/>
                          <a:ext cx="3418115" cy="3418115"/>
                          <a:chOff x="1709057" y="1426028"/>
                          <a:chExt cx="3418115" cy="3418115"/>
                        </a:xfrm>
                      </p:grpSpPr>
                      <p:cxnSp>
                        <p:nvCxnSpPr>
                          <p:cNvPr id="30" name="Прямая соединительная линия 6">
                            <a:extLst>
                              <a:ext uri="{FF2B5EF4-FFF2-40B4-BE49-F238E27FC236}">
                                <a16:creationId xmlns:a16="http://schemas.microsoft.com/office/drawing/2014/main" xmlns="" id="{6D43FAE0-4580-F6F1-0102-CB8CEF7E7FB3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709057" y="1426028"/>
                            <a:ext cx="3418115" cy="3418115"/>
                          </a:xfrm>
                          <a:prstGeom prst="line">
                            <a:avLst/>
                          </a:prstGeom>
                          <a:ln w="76200"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1" name="Прямая со стрелкой 9">
                            <a:extLst>
                              <a:ext uri="{FF2B5EF4-FFF2-40B4-BE49-F238E27FC236}">
                                <a16:creationId xmlns:a16="http://schemas.microsoft.com/office/drawing/2014/main" xmlns="" id="{478A6119-1BAF-32F1-C0B6-3434B3FCC794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flipV="1">
                            <a:off x="3396343" y="2275114"/>
                            <a:ext cx="827315" cy="827315"/>
                          </a:xfrm>
                          <a:prstGeom prst="straightConnector1">
                            <a:avLst/>
                          </a:prstGeom>
                          <a:ln w="57150">
                            <a:solidFill>
                              <a:schemeClr val="tx1"/>
                            </a:solidFill>
                            <a:tailEnd type="triangle"/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32" name="Прямая соединительная линия 11">
                            <a:extLst>
                              <a:ext uri="{FF2B5EF4-FFF2-40B4-BE49-F238E27FC236}">
                                <a16:creationId xmlns:a16="http://schemas.microsoft.com/office/drawing/2014/main" xmlns="" id="{FFC62D6A-2F20-A9FB-9FA4-F93D30DABF3E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 flipH="1">
                            <a:off x="1989667" y="3114524"/>
                            <a:ext cx="1406676" cy="1406676"/>
                          </a:xfrm>
                          <a:prstGeom prst="line">
                            <a:avLst/>
                          </a:prstGeom>
                          <a:ln w="38100">
                            <a:solidFill>
                              <a:schemeClr val="tx1"/>
                            </a:solidFill>
                            <a:prstDash val="dash"/>
                          </a:ln>
                        </p:spPr>
                        <p:style>
                          <a:lnRef idx="2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1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28" name="Прямая со стрелкой 14">
                          <a:extLst>
                            <a:ext uri="{FF2B5EF4-FFF2-40B4-BE49-F238E27FC236}">
                              <a16:creationId xmlns:a16="http://schemas.microsoft.com/office/drawing/2014/main" xmlns="" id="{C0D001B8-1398-C95F-2443-105821D5BC95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3396343" y="3135085"/>
                          <a:ext cx="0" cy="1709058"/>
                        </a:xfrm>
                        <a:prstGeom prst="straightConnector1">
                          <a:avLst/>
                        </a:prstGeom>
                        <a:ln w="57150">
                          <a:solidFill>
                            <a:schemeClr val="accent2"/>
                          </a:solidFill>
                          <a:tailEnd type="triangle"/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9" name="Прямая со стрелкой 16">
                          <a:extLst>
                            <a:ext uri="{FF2B5EF4-FFF2-40B4-BE49-F238E27FC236}">
                              <a16:creationId xmlns:a16="http://schemas.microsoft.com/office/drawing/2014/main" xmlns="" id="{07CE199D-51DD-AE2D-BAA5-71FAD62A5E80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1549400" y="3135085"/>
                          <a:ext cx="1846943" cy="0"/>
                        </a:xfrm>
                        <a:prstGeom prst="straightConnector1">
                          <a:avLst/>
                        </a:prstGeom>
                        <a:ln w="57150">
                          <a:solidFill>
                            <a:schemeClr val="accent2"/>
                          </a:solidFill>
                          <a:prstDash val="dash"/>
                          <a:tailEnd type="triangle"/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26" name="Дуга 21">
                        <a:extLst>
                          <a:ext uri="{FF2B5EF4-FFF2-40B4-BE49-F238E27FC236}">
                            <a16:creationId xmlns:a16="http://schemas.microsoft.com/office/drawing/2014/main" xmlns="" id="{46F8F223-D264-1913-2BF1-914E4E0A1164}"/>
                          </a:ext>
                        </a:extLst>
                      </p:cNvPr>
                      <p:cNvSpPr/>
                      <p:nvPr/>
                    </p:nvSpPr>
                    <p:spPr>
                      <a:xfrm rot="8818863">
                        <a:off x="2930223" y="2868365"/>
                        <a:ext cx="908049" cy="839706"/>
                      </a:xfrm>
                      <a:prstGeom prst="arc">
                        <a:avLst>
                          <a:gd name="adj1" fmla="val 18255216"/>
                          <a:gd name="adj2" fmla="val 0"/>
                        </a:avLst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xmlns="" id="{3BAB2FF2-3F18-8268-F90C-740CF84ECA72}"/>
                      </a:ext>
                    </a:extLst>
                  </p:cNvPr>
                  <p:cNvSpPr txBox="1"/>
                  <p:nvPr/>
                </p:nvSpPr>
                <p:spPr>
                  <a:xfrm>
                    <a:off x="4161698" y="2320597"/>
                    <a:ext cx="398751" cy="5576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n</a:t>
                    </a:r>
                    <a:endParaRPr lang="ru-RU" sz="24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xmlns="" id="{86A16693-1D7C-189C-0FBE-F4BA222717A8}"/>
                      </a:ext>
                    </a:extLst>
                  </p:cNvPr>
                  <p:cNvSpPr txBox="1"/>
                  <p:nvPr/>
                </p:nvSpPr>
                <p:spPr>
                  <a:xfrm>
                    <a:off x="4472441" y="1740549"/>
                    <a:ext cx="970757" cy="5576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 err="1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F</a:t>
                    </a:r>
                    <a:r>
                      <a:rPr lang="en-US" sz="2400" baseline="-25000" dirty="0" err="1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sail</a:t>
                    </a:r>
                    <a:endParaRPr lang="ru-RU" sz="2400" baseline="-25000" dirty="0">
                      <a:solidFill>
                        <a:srgbClr val="0070C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xmlns="" id="{B3A69F27-66E8-EC94-015F-352776BCD35C}"/>
                      </a:ext>
                    </a:extLst>
                  </p:cNvPr>
                  <p:cNvSpPr txBox="1"/>
                  <p:nvPr/>
                </p:nvSpPr>
                <p:spPr>
                  <a:xfrm>
                    <a:off x="2829078" y="3638151"/>
                    <a:ext cx="573313" cy="55763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sub>
                          </m:sSub>
                        </m:oMath>
                      </m:oMathPara>
                    </a14:m>
                    <a:endParaRPr lang="ru-RU" sz="2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2DBA336B-9CB2-D80D-367E-B14FA7041F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29078" y="3638152"/>
                    <a:ext cx="573313" cy="52322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xmlns="" id="{BCDF840D-3B1B-5875-4544-9D9F2E42A711}"/>
                    </a:ext>
                  </a:extLst>
                </p:cNvPr>
                <p:cNvSpPr txBox="1"/>
                <p:nvPr/>
              </p:nvSpPr>
              <p:spPr>
                <a:xfrm>
                  <a:off x="3448573" y="4269577"/>
                  <a:ext cx="1307615" cy="7511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000" b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𝐞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ED7D3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US" sz="20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𝒓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𝑟</m:t>
                            </m:r>
                          </m:den>
                        </m:f>
                      </m:oMath>
                    </m:oMathPara>
                  </a14:m>
                  <a:endParaRPr lang="ru-RU" sz="20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BCDF840D-3B1B-5875-4544-9D9F2E42A7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8573" y="4269577"/>
                  <a:ext cx="1307615" cy="72776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6FE0DD1A-17B6-415F-69A7-04B4E9119196}"/>
                  </a:ext>
                </a:extLst>
              </p:cNvPr>
              <p:cNvSpPr txBox="1"/>
              <p:nvPr/>
            </p:nvSpPr>
            <p:spPr>
              <a:xfrm>
                <a:off x="-226794" y="5713617"/>
                <a:ext cx="313378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𝒓</m:t>
                    </m:r>
                  </m:oMath>
                </a14:m>
                <a:r>
                  <a:rPr lang="ru-RU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– 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radius vector</a:t>
                </a:r>
                <a:b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from the Sun to the sail</a:t>
                </a:r>
                <a:endParaRPr lang="ru-RU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FE0DD1A-17B6-415F-69A7-04B4E9119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6794" y="5713617"/>
                <a:ext cx="3133783" cy="707886"/>
              </a:xfrm>
              <a:prstGeom prst="rect">
                <a:avLst/>
              </a:prstGeom>
              <a:blipFill rotWithShape="0">
                <a:blip r:embed="rId6"/>
                <a:stretch>
                  <a:fillRect t="-4310" b="-146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98B57F21-77B2-FFA7-0BA6-7C18B5C270A8}"/>
                  </a:ext>
                </a:extLst>
              </p:cNvPr>
              <p:cNvSpPr txBox="1"/>
              <p:nvPr/>
            </p:nvSpPr>
            <p:spPr>
              <a:xfrm>
                <a:off x="5914049" y="764542"/>
                <a:ext cx="3029233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𝑠𝑎𝑖𝑙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sub>
                          </m:sSub>
                        </m:e>
                      </m:func>
                      <m:r>
                        <a:rPr lang="en-US" sz="2000" b="1">
                          <a:latin typeface="Cambria Math" panose="02040503050406030204" pitchFamily="18" charset="0"/>
                        </a:rPr>
                        <m:t>𝐧</m:t>
                      </m:r>
                    </m:oMath>
                  </m:oMathPara>
                </a14:m>
                <a:endParaRPr lang="ru-RU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8B57F21-77B2-FFA7-0BA6-7C18B5C27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049" y="764542"/>
                <a:ext cx="3029233" cy="67056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Группа 75">
            <a:extLst>
              <a:ext uri="{FF2B5EF4-FFF2-40B4-BE49-F238E27FC236}">
                <a16:creationId xmlns:a16="http://schemas.microsoft.com/office/drawing/2014/main" xmlns="" id="{4A62DDAA-8191-3752-1DC1-C0C895774878}"/>
              </a:ext>
            </a:extLst>
          </p:cNvPr>
          <p:cNvGrpSpPr/>
          <p:nvPr/>
        </p:nvGrpSpPr>
        <p:grpSpPr>
          <a:xfrm>
            <a:off x="3548091" y="2406501"/>
            <a:ext cx="1507672" cy="961269"/>
            <a:chOff x="11106267" y="2468144"/>
            <a:chExt cx="1507672" cy="961270"/>
          </a:xfrm>
        </p:grpSpPr>
        <p:cxnSp>
          <p:nvCxnSpPr>
            <p:cNvPr id="39" name="Прямая со стрелкой 70">
              <a:extLst>
                <a:ext uri="{FF2B5EF4-FFF2-40B4-BE49-F238E27FC236}">
                  <a16:creationId xmlns:a16="http://schemas.microsoft.com/office/drawing/2014/main" xmlns="" id="{292E1485-1A76-4E7A-96E6-0700048B6F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563284" y="2468144"/>
              <a:ext cx="248799" cy="66647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09B66013-DA8F-8F7B-DC07-9EFF5388FB24}"/>
                </a:ext>
              </a:extLst>
            </p:cNvPr>
            <p:cNvSpPr txBox="1"/>
            <p:nvPr/>
          </p:nvSpPr>
          <p:spPr>
            <a:xfrm>
              <a:off x="11106267" y="3029304"/>
              <a:ext cx="1507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Control</a:t>
              </a:r>
              <a:endPara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1" name="Группа 62">
            <a:extLst>
              <a:ext uri="{FF2B5EF4-FFF2-40B4-BE49-F238E27FC236}">
                <a16:creationId xmlns:a16="http://schemas.microsoft.com/office/drawing/2014/main" xmlns="" id="{5CB28D4D-0DCE-1867-9F3F-17FE2D5DD5D6}"/>
              </a:ext>
            </a:extLst>
          </p:cNvPr>
          <p:cNvGrpSpPr/>
          <p:nvPr/>
        </p:nvGrpSpPr>
        <p:grpSpPr>
          <a:xfrm>
            <a:off x="5943017" y="2210417"/>
            <a:ext cx="3284713" cy="1427862"/>
            <a:chOff x="5631075" y="4275232"/>
            <a:chExt cx="4066557" cy="14278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xmlns="" id="{F118ACA2-898C-E2D0-B85F-66DC806A989A}"/>
                    </a:ext>
                  </a:extLst>
                </p:cNvPr>
                <p:cNvSpPr txBox="1"/>
                <p:nvPr/>
              </p:nvSpPr>
              <p:spPr>
                <a:xfrm>
                  <a:off x="5689728" y="4275232"/>
                  <a:ext cx="4007904" cy="8446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Earth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1 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 panose="02040503050406030204" pitchFamily="18" charset="0"/>
                                      </a:rPr>
                                      <m:t>AU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ru-RU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F118ACA2-898C-E2D0-B85F-66DC806A98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9728" y="4275232"/>
                  <a:ext cx="4007904" cy="8446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A85B441C-DF98-1CD0-CB36-CBE30813B571}"/>
                </a:ext>
              </a:extLst>
            </p:cNvPr>
            <p:cNvSpPr txBox="1"/>
            <p:nvPr/>
          </p:nvSpPr>
          <p:spPr>
            <a:xfrm>
              <a:off x="5631075" y="4995207"/>
              <a:ext cx="3220961" cy="707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– </a:t>
              </a:r>
              <a:r>
                <a:rPr lang="en-US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solar radiation pressure</a:t>
              </a:r>
              <a:endPara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FB9FDB7A-FE1B-9315-9D2F-7AE600009D68}"/>
              </a:ext>
            </a:extLst>
          </p:cNvPr>
          <p:cNvSpPr txBox="1"/>
          <p:nvPr/>
        </p:nvSpPr>
        <p:spPr>
          <a:xfrm>
            <a:off x="5900188" y="3693113"/>
            <a:ext cx="2687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area of the sail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2E76D5E8-5A57-6C0D-204E-718D659CBDDB}"/>
              </a:ext>
            </a:extLst>
          </p:cNvPr>
          <p:cNvSpPr txBox="1"/>
          <p:nvPr/>
        </p:nvSpPr>
        <p:spPr>
          <a:xfrm>
            <a:off x="5407804" y="4200736"/>
            <a:ext cx="36721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mass of the 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spacecraft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(sail + payload)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6C7B8D8F-40AB-6D08-F772-B793E6AC3433}"/>
                  </a:ext>
                </a:extLst>
              </p:cNvPr>
              <p:cNvSpPr txBox="1"/>
              <p:nvPr/>
            </p:nvSpPr>
            <p:spPr>
              <a:xfrm>
                <a:off x="5373599" y="1577156"/>
                <a:ext cx="411013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sz="20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– 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performance coefficient</a:t>
                </a:r>
                <a:b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(2 for a perfect mirror)</a:t>
                </a:r>
                <a:endParaRPr lang="ru-RU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C7B8D8F-40AB-6D08-F772-B793E6AC3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599" y="1577156"/>
                <a:ext cx="4110132" cy="707886"/>
              </a:xfrm>
              <a:prstGeom prst="rect">
                <a:avLst/>
              </a:prstGeom>
              <a:blipFill rotWithShape="0">
                <a:blip r:embed="rId9"/>
                <a:stretch>
                  <a:fillRect t="-5172" b="-146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9818A840-2A0C-DE8D-B374-F7D746F8E305}"/>
              </a:ext>
            </a:extLst>
          </p:cNvPr>
          <p:cNvGrpSpPr/>
          <p:nvPr/>
        </p:nvGrpSpPr>
        <p:grpSpPr>
          <a:xfrm>
            <a:off x="1604779" y="791431"/>
            <a:ext cx="4807175" cy="646249"/>
            <a:chOff x="2169401" y="869537"/>
            <a:chExt cx="5426663" cy="688417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xmlns="" id="{4A349E26-85C9-4BE4-C9C4-A9037935476C}"/>
                </a:ext>
              </a:extLst>
            </p:cNvPr>
            <p:cNvGrpSpPr/>
            <p:nvPr/>
          </p:nvGrpSpPr>
          <p:grpSpPr>
            <a:xfrm>
              <a:off x="2169401" y="909266"/>
              <a:ext cx="5426663" cy="541623"/>
              <a:chOff x="2169401" y="816965"/>
              <a:chExt cx="5426663" cy="54162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xmlns="" id="{98C4FB41-94C7-54DA-4E76-7887E5114AAF}"/>
                      </a:ext>
                    </a:extLst>
                  </p:cNvPr>
                  <p:cNvSpPr txBox="1"/>
                  <p:nvPr/>
                </p:nvSpPr>
                <p:spPr>
                  <a:xfrm>
                    <a:off x="4062782" y="816965"/>
                    <a:ext cx="3533282" cy="54162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≔</m:t>
                          </m:r>
                          <m:f>
                            <m:fPr>
                              <m:type m:val="skw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6 </m:t>
                              </m:r>
                              <m:r>
                                <m:rPr>
                                  <m:nor/>
                                </m:rPr>
                                <a:rPr lang="en-US" sz="20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mm</m:t>
                              </m:r>
                              <m:r>
                                <m:rPr>
                                  <m:nor/>
                                </m:rPr>
                                <a:rPr lang="en-US" sz="20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/</m:t>
                              </m:r>
                              <m:r>
                                <m:rPr>
                                  <m:nor/>
                                </m:rPr>
                                <a:rPr lang="en-US" sz="20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sz="2000" baseline="300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ru-RU" sz="2000" dirty="0"/>
                  </a:p>
                </p:txBody>
              </p:sp>
            </mc:Choice>
            <mc:Fallback xmlns="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98C4FB41-94C7-54DA-4E76-7887E5114A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62782" y="816965"/>
                    <a:ext cx="3533282" cy="631583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32AF532D-CC96-129C-4772-2D7333E6E8A3}"/>
                  </a:ext>
                </a:extLst>
              </p:cNvPr>
              <p:cNvSpPr txBox="1"/>
              <p:nvPr/>
            </p:nvSpPr>
            <p:spPr>
              <a:xfrm>
                <a:off x="2169401" y="901637"/>
                <a:ext cx="25460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Lightness number</a:t>
                </a:r>
                <a:endParaRPr lang="ru-RU" sz="2000" dirty="0"/>
              </a:p>
            </p:txBody>
          </p:sp>
        </p:grp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xmlns="" id="{E7102628-8671-7FDC-2876-E9A10F7E4FDE}"/>
                </a:ext>
              </a:extLst>
            </p:cNvPr>
            <p:cNvSpPr/>
            <p:nvPr/>
          </p:nvSpPr>
          <p:spPr>
            <a:xfrm>
              <a:off x="2169401" y="869537"/>
              <a:ext cx="4889767" cy="68841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xmlns="" id="{AB017C19-5ED5-3EA6-CADE-F1E5AEFC2A2E}"/>
              </a:ext>
            </a:extLst>
          </p:cNvPr>
          <p:cNvGrpSpPr/>
          <p:nvPr/>
        </p:nvGrpSpPr>
        <p:grpSpPr>
          <a:xfrm>
            <a:off x="3795924" y="5087175"/>
            <a:ext cx="5151864" cy="733754"/>
            <a:chOff x="5731449" y="4565019"/>
            <a:chExt cx="5764190" cy="86453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xmlns="" id="{C9216D54-5E3E-6B0E-9690-351CFF798392}"/>
                </a:ext>
              </a:extLst>
            </p:cNvPr>
            <p:cNvGrpSpPr/>
            <p:nvPr/>
          </p:nvGrpSpPr>
          <p:grpSpPr>
            <a:xfrm>
              <a:off x="5731449" y="4565019"/>
              <a:ext cx="5764190" cy="715324"/>
              <a:chOff x="9056188" y="1077654"/>
              <a:chExt cx="5764190" cy="7153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xmlns="" id="{9619DEF3-3C1C-A463-70DF-37B779818944}"/>
                      </a:ext>
                    </a:extLst>
                  </p:cNvPr>
                  <p:cNvSpPr txBox="1"/>
                  <p:nvPr/>
                </p:nvSpPr>
                <p:spPr>
                  <a:xfrm>
                    <a:off x="11971312" y="1122410"/>
                    <a:ext cx="2849066" cy="67056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AU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oMath>
                      </m:oMathPara>
                    </a14:m>
                    <a:endParaRPr lang="ru-RU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9619DEF3-3C1C-A463-70DF-37B7798189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971311" y="1122410"/>
                    <a:ext cx="2849067" cy="786241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491EB60B-D122-BB15-0F01-0397B11DC402}"/>
                  </a:ext>
                </a:extLst>
              </p:cNvPr>
              <p:cNvSpPr txBox="1"/>
              <p:nvPr/>
            </p:nvSpPr>
            <p:spPr>
              <a:xfrm>
                <a:off x="9056188" y="1077654"/>
                <a:ext cx="291512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Characteristic acceleration 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(mm/s</a:t>
                </a:r>
                <a:r>
                  <a:rPr lang="en-US" sz="20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endParaRPr lang="ru-RU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xmlns="" id="{7A6810C3-DF82-6723-F4CD-0C2B481AED69}"/>
                </a:ext>
              </a:extLst>
            </p:cNvPr>
            <p:cNvSpPr/>
            <p:nvPr/>
          </p:nvSpPr>
          <p:spPr>
            <a:xfrm>
              <a:off x="5829423" y="4585609"/>
              <a:ext cx="5582289" cy="84394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90C82E1E-B7AF-D25E-121F-DF144F12D7C7}"/>
                  </a:ext>
                </a:extLst>
              </p:cNvPr>
              <p:cNvSpPr txBox="1"/>
              <p:nvPr/>
            </p:nvSpPr>
            <p:spPr>
              <a:xfrm>
                <a:off x="3860210" y="5913164"/>
                <a:ext cx="4063520" cy="8446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𝑠𝑎𝑖𝑙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AU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sub>
                          </m:sSub>
                        </m:e>
                      </m:func>
                      <m:r>
                        <a:rPr lang="en-US" sz="2000" b="1">
                          <a:latin typeface="Cambria Math" panose="02040503050406030204" pitchFamily="18" charset="0"/>
                        </a:rPr>
                        <m:t>𝐧</m:t>
                      </m:r>
                    </m:oMath>
                  </m:oMathPara>
                </a14:m>
                <a:endParaRPr lang="ru-RU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0C82E1E-B7AF-D25E-121F-DF144F12D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210" y="5913164"/>
                <a:ext cx="4063520" cy="84465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7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74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4" grpId="0"/>
      <p:bldP spid="45" grpId="0"/>
      <p:bldP spid="53" grpId="0"/>
      <p:bldP spid="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D3B958-D0B9-FF29-02CD-76C189D41FF5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HOW TO CONTROL A SOLAR SAIL</a:t>
            </a:r>
            <a:endParaRPr lang="ru-RU" sz="24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346A2E2-05D3-A60D-2C2D-A7AEF0795A4B}"/>
              </a:ext>
            </a:extLst>
          </p:cNvPr>
          <p:cNvSpPr txBox="1"/>
          <p:nvPr/>
        </p:nvSpPr>
        <p:spPr>
          <a:xfrm>
            <a:off x="158496" y="890468"/>
            <a:ext cx="373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ubiquitous subproblem: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6A665EB1-0554-30B8-F122-28F69E869DF4}"/>
                  </a:ext>
                </a:extLst>
              </p:cNvPr>
              <p:cNvSpPr txBox="1"/>
              <p:nvPr/>
            </p:nvSpPr>
            <p:spPr>
              <a:xfrm>
                <a:off x="3653212" y="891976"/>
                <a:ext cx="5428122" cy="573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𝒃</m:t>
                    </m:r>
                  </m:oMath>
                </a14:m>
                <a:r>
                  <a:rPr lang="en-US" sz="2400" b="1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find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𝐧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arg</m:t>
                        </m:r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b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𝐧</m:t>
                            </m:r>
                          </m:lim>
                        </m:limLow>
                      </m:fName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𝑠𝑎𝑖𝑙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US" sz="2400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)</m:t>
                        </m:r>
                      </m:e>
                    </m:func>
                  </m:oMath>
                </a14:m>
                <a:endParaRPr lang="ru-RU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A665EB1-0554-30B8-F122-28F69E869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212" y="891976"/>
                <a:ext cx="5428122" cy="573555"/>
              </a:xfrm>
              <a:prstGeom prst="rect">
                <a:avLst/>
              </a:prstGeom>
              <a:blipFill rotWithShape="0">
                <a:blip r:embed="rId2"/>
                <a:stretch>
                  <a:fillRect l="-1684" t="-7447" b="-53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6274D77-90C1-BE5F-7AB7-A930CB7D598D}"/>
              </a:ext>
            </a:extLst>
          </p:cNvPr>
          <p:cNvSpPr txBox="1"/>
          <p:nvPr/>
        </p:nvSpPr>
        <p:spPr>
          <a:xfrm>
            <a:off x="155682" y="3464705"/>
            <a:ext cx="151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F56A1609-FE2E-22E2-DC8A-CF41E1F09943}"/>
                  </a:ext>
                </a:extLst>
              </p:cNvPr>
              <p:cNvSpPr txBox="1"/>
              <p:nvPr/>
            </p:nvSpPr>
            <p:spPr>
              <a:xfrm>
                <a:off x="1673586" y="3298728"/>
                <a:ext cx="2615184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ru-RU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2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𝒗</m:t>
                      </m:r>
                      <m:r>
                        <a:rPr lang="en-US" sz="2400" b="1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⋅</m:t>
                      </m:r>
                      <m:sSub>
                        <m:sSub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𝑠𝑎𝑖𝑙</m:t>
                          </m:r>
                        </m:sub>
                      </m:sSub>
                    </m:oMath>
                  </m:oMathPara>
                </a14:m>
                <a:endParaRPr lang="ru-RU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56A1609-FE2E-22E2-DC8A-CF41E1F09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3586" y="3298728"/>
                <a:ext cx="2615184" cy="79355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A2827F53-2262-70C7-B4FE-82B3C6EB5085}"/>
              </a:ext>
            </a:extLst>
          </p:cNvPr>
          <p:cNvGrpSpPr/>
          <p:nvPr/>
        </p:nvGrpSpPr>
        <p:grpSpPr>
          <a:xfrm>
            <a:off x="-215061" y="1407361"/>
            <a:ext cx="7549432" cy="2678729"/>
            <a:chOff x="-263829" y="2361125"/>
            <a:chExt cx="7549432" cy="267872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A9367D1-367E-FB6C-E701-4539928E8D20}"/>
                </a:ext>
              </a:extLst>
            </p:cNvPr>
            <p:cNvSpPr txBox="1"/>
            <p:nvPr/>
          </p:nvSpPr>
          <p:spPr>
            <a:xfrm>
              <a:off x="109728" y="2543958"/>
              <a:ext cx="2933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known solution: </a:t>
              </a:r>
              <a:endPara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30F6F0C6-E841-D69F-BA17-D6BF7E3F2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6552" y="2361125"/>
              <a:ext cx="4389051" cy="7541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66C0C752-FDA2-FB35-B4AF-3F9C4C92E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81497" y="3105722"/>
              <a:ext cx="2663993" cy="193413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32664C3-D58C-BC74-1D79-674622BB4751}"/>
                </a:ext>
              </a:extLst>
            </p:cNvPr>
            <p:cNvSpPr txBox="1"/>
            <p:nvPr/>
          </p:nvSpPr>
          <p:spPr>
            <a:xfrm>
              <a:off x="-263829" y="3105722"/>
              <a:ext cx="49038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Assuming a flat </a:t>
              </a:r>
              <a:r>
                <a:rPr lang="en-US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specularly</a:t>
              </a:r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-reflecting sail</a:t>
              </a:r>
              <a:endParaRPr lang="ru-RU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9CFD47D4-0688-2677-3F24-D1F0AAA0B34E}"/>
                  </a:ext>
                </a:extLst>
              </p:cNvPr>
              <p:cNvSpPr txBox="1"/>
              <p:nvPr/>
            </p:nvSpPr>
            <p:spPr>
              <a:xfrm>
                <a:off x="158496" y="4144892"/>
                <a:ext cx="7296912" cy="573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increase energy, take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𝐧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arg</m:t>
                        </m:r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b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𝐧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𝑠𝑎𝑖𝑙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US" sz="2400" b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)</m:t>
                        </m:r>
                      </m:e>
                    </m:func>
                  </m:oMath>
                </a14:m>
                <a:endParaRPr lang="ru-RU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CFD47D4-0688-2677-3F24-D1F0AAA0B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96" y="4144892"/>
                <a:ext cx="7296912" cy="573555"/>
              </a:xfrm>
              <a:prstGeom prst="rect">
                <a:avLst/>
              </a:prstGeom>
              <a:blipFill rotWithShape="0">
                <a:blip r:embed="rId6"/>
                <a:stretch>
                  <a:fillRect l="-1253" t="-7447" b="-53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8ECBB81-CCEA-0331-255C-73F3F83F2BFE}"/>
              </a:ext>
            </a:extLst>
          </p:cNvPr>
          <p:cNvSpPr txBox="1"/>
          <p:nvPr/>
        </p:nvSpPr>
        <p:spPr>
          <a:xfrm>
            <a:off x="-499803" y="4675321"/>
            <a:ext cx="4389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“Locally-optimal” control law</a:t>
            </a:r>
            <a:endParaRPr lang="ru-RU" sz="20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6AE135B-A34E-134D-181B-173C10858630}"/>
              </a:ext>
            </a:extLst>
          </p:cNvPr>
          <p:cNvGrpSpPr/>
          <p:nvPr/>
        </p:nvGrpSpPr>
        <p:grpSpPr>
          <a:xfrm>
            <a:off x="155682" y="5288692"/>
            <a:ext cx="8093406" cy="1175406"/>
            <a:chOff x="109728" y="5986568"/>
            <a:chExt cx="8093406" cy="117540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346D5BB6-1813-59B8-1C7A-A0A0CC6595C1}"/>
                </a:ext>
              </a:extLst>
            </p:cNvPr>
            <p:cNvSpPr txBox="1"/>
            <p:nvPr/>
          </p:nvSpPr>
          <p:spPr>
            <a:xfrm>
              <a:off x="109728" y="5986568"/>
              <a:ext cx="8093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maximum </a:t>
              </a:r>
              <a:r>
                <a: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principle leads to the same subproblem:</a:t>
              </a:r>
              <a:endPara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xmlns="" id="{E768ACF3-97B6-A7BB-5C49-B500B8B00000}"/>
                    </a:ext>
                  </a:extLst>
                </p:cNvPr>
                <p:cNvSpPr txBox="1"/>
                <p:nvPr/>
              </p:nvSpPr>
              <p:spPr>
                <a:xfrm>
                  <a:off x="133753" y="6588419"/>
                  <a:ext cx="5480304" cy="573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𝐧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arg</m:t>
                            </m:r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400" b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𝐧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𝒃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𝒓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𝒗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𝒑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𝒓</m:t>
                                </m:r>
                              </m:sub>
                            </m:sSub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𝒑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𝒗</m:t>
                                </m:r>
                              </m:sub>
                            </m:sSub>
                            <m:r>
                              <a:rPr lang="en-US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)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𝒂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𝑠𝑎𝑖𝑙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en-US" sz="2400" b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𝐧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func>
                      </m:oMath>
                    </m:oMathPara>
                  </a14:m>
                  <a:endParaRPr lang="ru-RU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E768ACF3-97B6-A7BB-5C49-B500B8B000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753" y="6588419"/>
                  <a:ext cx="5480304" cy="57355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212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8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40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16F58AA-7B43-4E5B-33B2-8D24CC9D80DD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UNCONSTRAINED GEOMETRY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0566B04F-36A5-07CD-3852-48BDDB73D083}"/>
              </a:ext>
            </a:extLst>
          </p:cNvPr>
          <p:cNvGrpSpPr/>
          <p:nvPr/>
        </p:nvGrpSpPr>
        <p:grpSpPr>
          <a:xfrm>
            <a:off x="109574" y="1038289"/>
            <a:ext cx="2732347" cy="1899128"/>
            <a:chOff x="84006" y="2470292"/>
            <a:chExt cx="2732346" cy="189912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DAB21BB3-F414-F931-CA7D-DD1C4CCB1D27}"/>
                </a:ext>
              </a:extLst>
            </p:cNvPr>
            <p:cNvGrpSpPr/>
            <p:nvPr/>
          </p:nvGrpSpPr>
          <p:grpSpPr>
            <a:xfrm>
              <a:off x="84006" y="2470292"/>
              <a:ext cx="2732346" cy="1899128"/>
              <a:chOff x="84006" y="2470292"/>
              <a:chExt cx="2732346" cy="189912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xmlns="" id="{A2609D3A-0CA0-F57C-8D20-B6C7182C691C}"/>
                  </a:ext>
                </a:extLst>
              </p:cNvPr>
              <p:cNvGrpSpPr/>
              <p:nvPr/>
            </p:nvGrpSpPr>
            <p:grpSpPr>
              <a:xfrm>
                <a:off x="564958" y="2470292"/>
                <a:ext cx="2251394" cy="1899128"/>
                <a:chOff x="564958" y="2470292"/>
                <a:chExt cx="2251394" cy="1899128"/>
              </a:xfrm>
            </p:grpSpPr>
            <p:sp>
              <p:nvSpPr>
                <p:cNvPr id="8" name="Овал 5">
                  <a:extLst>
                    <a:ext uri="{FF2B5EF4-FFF2-40B4-BE49-F238E27FC236}">
                      <a16:creationId xmlns:a16="http://schemas.microsoft.com/office/drawing/2014/main" xmlns="" id="{A3D05D92-74F0-F3BF-38C6-CD7832D6FF80}"/>
                    </a:ext>
                  </a:extLst>
                </p:cNvPr>
                <p:cNvSpPr/>
                <p:nvPr/>
              </p:nvSpPr>
              <p:spPr>
                <a:xfrm>
                  <a:off x="1404238" y="3143567"/>
                  <a:ext cx="570866" cy="570866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xmlns="" id="{B78EDD49-A55E-8941-BD9E-28C1B4C01BD3}"/>
                    </a:ext>
                  </a:extLst>
                </p:cNvPr>
                <p:cNvSpPr/>
                <p:nvPr/>
              </p:nvSpPr>
              <p:spPr>
                <a:xfrm>
                  <a:off x="566928" y="2551176"/>
                  <a:ext cx="2249424" cy="1737360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xmlns="" id="{8790A565-4AB1-77E7-1CD4-EC6BBD361E7B}"/>
                    </a:ext>
                  </a:extLst>
                </p:cNvPr>
                <p:cNvSpPr/>
                <p:nvPr/>
              </p:nvSpPr>
              <p:spPr>
                <a:xfrm rot="13363000">
                  <a:off x="564958" y="2470292"/>
                  <a:ext cx="2249424" cy="1899128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xmlns="" id="{AFB5DD6A-1063-7AAC-1268-E668E5CBC945}"/>
                  </a:ext>
                </a:extLst>
              </p:cNvPr>
              <p:cNvGrpSpPr/>
              <p:nvPr/>
            </p:nvGrpSpPr>
            <p:grpSpPr>
              <a:xfrm>
                <a:off x="84006" y="2638496"/>
                <a:ext cx="1565407" cy="1475869"/>
                <a:chOff x="84006" y="2638496"/>
                <a:chExt cx="1565407" cy="1475869"/>
              </a:xfrm>
            </p:grpSpPr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xmlns="" id="{5FD1E25A-CD20-DA80-699C-B1F46DFE6595}"/>
                    </a:ext>
                  </a:extLst>
                </p:cNvPr>
                <p:cNvSpPr/>
                <p:nvPr/>
              </p:nvSpPr>
              <p:spPr>
                <a:xfrm rot="13773175">
                  <a:off x="371153" y="2836106"/>
                  <a:ext cx="1475869" cy="1080650"/>
                </a:xfrm>
                <a:prstGeom prst="arc">
                  <a:avLst>
                    <a:gd name="adj1" fmla="val 17617871"/>
                    <a:gd name="adj2" fmla="val 981356"/>
                  </a:avLst>
                </a:prstGeom>
                <a:ln w="12700"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xmlns="" id="{B7245582-8E95-10AE-F2E1-7902296FD8B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006" y="2745683"/>
                      <a:ext cx="359201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ru-RU" sz="240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oMath>
                        </m:oMathPara>
                      </a14:m>
                      <a:endParaRPr lang="ru-RU" sz="2400" dirty="0">
                        <a:solidFill>
                          <a:schemeClr val="accent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B7245582-8E95-10AE-F2E1-7902296FD8B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4006" y="2745682"/>
                      <a:ext cx="359201" cy="369332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20339" r="-16949"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pic>
          <p:nvPicPr>
            <p:cNvPr id="20" name="Рисунок 49" descr="Изображение выглядит как Симметрия, искусство, зонтик, звезда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xmlns="" id="{32B27B97-21C2-6E8E-D8C0-63D5BD7A0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486" y="3367566"/>
              <a:ext cx="494883" cy="47099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92E97F6A-A0A7-CEB4-88E1-098CCB6E5B1C}"/>
                  </a:ext>
                </a:extLst>
              </p:cNvPr>
              <p:cNvSpPr txBox="1"/>
              <p:nvPr/>
            </p:nvSpPr>
            <p:spPr>
              <a:xfrm>
                <a:off x="2971912" y="1035508"/>
                <a:ext cx="2793585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 sz="240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88.2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2E97F6A-A0A7-CEB4-88E1-098CCB6E5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912" y="1035508"/>
                <a:ext cx="2793585" cy="397866"/>
              </a:xfrm>
              <a:prstGeom prst="rect">
                <a:avLst/>
              </a:prstGeom>
              <a:blipFill rotWithShape="0">
                <a:blip r:embed="rId4"/>
                <a:stretch>
                  <a:fillRect l="-2183" b="-261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4BCF63E-6439-D199-C4DA-C4D1901334DE}"/>
              </a:ext>
            </a:extLst>
          </p:cNvPr>
          <p:cNvSpPr txBox="1"/>
          <p:nvPr/>
        </p:nvSpPr>
        <p:spPr>
          <a:xfrm>
            <a:off x="5969936" y="855796"/>
            <a:ext cx="2941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Yes, it’s independent of the orbit’s radius!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B9AB1F22-B992-5329-9845-35892004F8BF}"/>
                  </a:ext>
                </a:extLst>
              </p:cNvPr>
              <p:cNvSpPr txBox="1"/>
              <p:nvPr/>
            </p:nvSpPr>
            <p:spPr>
              <a:xfrm>
                <a:off x="2967999" y="1861586"/>
                <a:ext cx="4341445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𝑐h𝑎𝑛𝑔𝑒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Δi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ru-RU" sz="24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ru-RU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𝑝𝑒𝑟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𝑟𝑒𝑣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×2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9AB1F22-B992-5329-9845-35892004F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999" y="1861586"/>
                <a:ext cx="4341445" cy="109119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7FFC2E84-260E-59A8-181F-B7148FAD807B}"/>
                  </a:ext>
                </a:extLst>
              </p:cNvPr>
              <p:cNvSpPr txBox="1"/>
              <p:nvPr/>
            </p:nvSpPr>
            <p:spPr>
              <a:xfrm>
                <a:off x="1117241" y="3199020"/>
                <a:ext cx="11887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Δi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FFC2E84-260E-59A8-181F-B7148FAD8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241" y="3199020"/>
                <a:ext cx="118878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5641" r="-513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DBE7620F-D0DB-E17D-0080-25C33A0BF992}"/>
                  </a:ext>
                </a:extLst>
              </p:cNvPr>
              <p:cNvSpPr txBox="1"/>
              <p:nvPr/>
            </p:nvSpPr>
            <p:spPr>
              <a:xfrm>
                <a:off x="4561520" y="3199020"/>
                <a:ext cx="1066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=0.1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BE7620F-D0DB-E17D-0080-25C33A0BF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520" y="3199020"/>
                <a:ext cx="1066702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9714" r="-6857" b="-3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DB4B7D41-A3E9-2F62-B8AC-F0D2800CE1B0}"/>
                  </a:ext>
                </a:extLst>
              </p:cNvPr>
              <p:cNvSpPr txBox="1"/>
              <p:nvPr/>
            </p:nvSpPr>
            <p:spPr>
              <a:xfrm>
                <a:off x="2572057" y="3180326"/>
                <a:ext cx="14805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0.2 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AU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B4B7D41-A3E9-2F62-B8AC-F0D2800CE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057" y="3180326"/>
                <a:ext cx="1480597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469" r="-4115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D9ED3D71-CB34-AFB7-97C3-FD950EE69847}"/>
                  </a:ext>
                </a:extLst>
              </p:cNvPr>
              <p:cNvSpPr txBox="1"/>
              <p:nvPr/>
            </p:nvSpPr>
            <p:spPr>
              <a:xfrm>
                <a:off x="5969936" y="3174630"/>
                <a:ext cx="3075778" cy="39940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ysDot"/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𝑐h𝑎𝑛𝑔𝑒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≈333</m:t>
                    </m:r>
                  </m:oMath>
                </a14:m>
                <a:r>
                  <a:rPr lang="en-US" sz="2400" dirty="0"/>
                  <a:t> days</a:t>
                </a:r>
                <a:endParaRPr lang="ru-RU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9ED3D71-CB34-AFB7-97C3-FD950EE69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936" y="3174630"/>
                <a:ext cx="3075778" cy="399405"/>
              </a:xfrm>
              <a:prstGeom prst="rect">
                <a:avLst/>
              </a:prstGeom>
              <a:blipFill rotWithShape="0">
                <a:blip r:embed="rId9"/>
                <a:stretch>
                  <a:fillRect l="-3156" t="-20896" r="-4931" b="-37313"/>
                </a:stretch>
              </a:blipFill>
              <a:ln w="12700">
                <a:solidFill>
                  <a:schemeClr val="tx1"/>
                </a:solidFill>
                <a:prstDash val="sysDot"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BD3FAB8F-61C1-D137-CCA1-D03CEAC62416}"/>
                  </a:ext>
                </a:extLst>
              </p:cNvPr>
              <p:cNvSpPr txBox="1"/>
              <p:nvPr/>
            </p:nvSpPr>
            <p:spPr>
              <a:xfrm>
                <a:off x="2801656" y="4476635"/>
                <a:ext cx="2917016" cy="698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ru-RU" sz="240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ru-RU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𝑝𝑒𝑟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𝑟𝑒𝑣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88.2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num>
                        <m:den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D3FAB8F-61C1-D137-CCA1-D03CEAC62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56" y="4476635"/>
                <a:ext cx="2917016" cy="698333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E3C6A82-43CF-A233-CC4D-C6AD7FC5006E}"/>
              </a:ext>
            </a:extLst>
          </p:cNvPr>
          <p:cNvGrpSpPr/>
          <p:nvPr/>
        </p:nvGrpSpPr>
        <p:grpSpPr>
          <a:xfrm>
            <a:off x="109574" y="4336736"/>
            <a:ext cx="2496867" cy="2249424"/>
            <a:chOff x="502881" y="3877260"/>
            <a:chExt cx="2496866" cy="224942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FB1902F5-577A-4DBB-32FC-F17530B1503C}"/>
                </a:ext>
              </a:extLst>
            </p:cNvPr>
            <p:cNvCxnSpPr>
              <a:stCxn id="40" idx="4"/>
              <a:endCxn id="40" idx="0"/>
            </p:cNvCxnSpPr>
            <p:nvPr/>
          </p:nvCxnSpPr>
          <p:spPr>
            <a:xfrm flipV="1">
              <a:off x="1875035" y="4133291"/>
              <a:ext cx="0" cy="173736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CAF80E41-AC1B-A3FD-C83A-17DD4BA2A7AF}"/>
                </a:ext>
              </a:extLst>
            </p:cNvPr>
            <p:cNvGrpSpPr/>
            <p:nvPr/>
          </p:nvGrpSpPr>
          <p:grpSpPr>
            <a:xfrm>
              <a:off x="502881" y="3877260"/>
              <a:ext cx="2496866" cy="2249424"/>
              <a:chOff x="638040" y="3845188"/>
              <a:chExt cx="2496866" cy="2249424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xmlns="" id="{B7541AEB-99E9-CA86-2F3F-6F8892E4351C}"/>
                  </a:ext>
                </a:extLst>
              </p:cNvPr>
              <p:cNvCxnSpPr>
                <a:cxnSpLocks/>
                <a:stCxn id="40" idx="3"/>
                <a:endCxn id="40" idx="7"/>
              </p:cNvCxnSpPr>
              <p:nvPr/>
            </p:nvCxnSpPr>
            <p:spPr>
              <a:xfrm flipV="1">
                <a:off x="1214903" y="4355649"/>
                <a:ext cx="1590582" cy="12285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xmlns="" id="{25FEC9B6-113F-3635-C788-B90DBB92FDC0}"/>
                  </a:ext>
                </a:extLst>
              </p:cNvPr>
              <p:cNvGrpSpPr/>
              <p:nvPr/>
            </p:nvGrpSpPr>
            <p:grpSpPr>
              <a:xfrm>
                <a:off x="638040" y="4101219"/>
                <a:ext cx="2496866" cy="1737360"/>
                <a:chOff x="319486" y="2551176"/>
                <a:chExt cx="2496866" cy="173736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xmlns="" id="{24442D4B-C4CF-7F1D-EEFA-B48F4994B15D}"/>
                    </a:ext>
                  </a:extLst>
                </p:cNvPr>
                <p:cNvGrpSpPr/>
                <p:nvPr/>
              </p:nvGrpSpPr>
              <p:grpSpPr>
                <a:xfrm>
                  <a:off x="566928" y="2551176"/>
                  <a:ext cx="2249424" cy="1737360"/>
                  <a:chOff x="566928" y="2551176"/>
                  <a:chExt cx="2249424" cy="173736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xmlns="" id="{162421DA-042E-798E-CC43-1139DF2D0D88}"/>
                      </a:ext>
                    </a:extLst>
                  </p:cNvPr>
                  <p:cNvGrpSpPr/>
                  <p:nvPr/>
                </p:nvGrpSpPr>
                <p:grpSpPr>
                  <a:xfrm>
                    <a:off x="566928" y="2551176"/>
                    <a:ext cx="2249424" cy="1737360"/>
                    <a:chOff x="566928" y="2551176"/>
                    <a:chExt cx="2249424" cy="1737360"/>
                  </a:xfrm>
                </p:grpSpPr>
                <p:sp>
                  <p:nvSpPr>
                    <p:cNvPr id="39" name="Овал 5">
                      <a:extLst>
                        <a:ext uri="{FF2B5EF4-FFF2-40B4-BE49-F238E27FC236}">
                          <a16:creationId xmlns:a16="http://schemas.microsoft.com/office/drawing/2014/main" xmlns="" id="{983B9C0F-2532-6BFA-0212-D730520DC6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04238" y="3143567"/>
                      <a:ext cx="570866" cy="570866"/>
                    </a:xfrm>
                    <a:prstGeom prst="ellipse">
                      <a:avLst/>
                    </a:prstGeom>
                    <a:solidFill>
                      <a:srgbClr val="FFC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0" name="Oval 39">
                      <a:extLst>
                        <a:ext uri="{FF2B5EF4-FFF2-40B4-BE49-F238E27FC236}">
                          <a16:creationId xmlns:a16="http://schemas.microsoft.com/office/drawing/2014/main" xmlns="" id="{1DE611CA-EF29-0C4F-32CD-AFB01ABAF1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928" y="2551176"/>
                      <a:ext cx="2249424" cy="1737360"/>
                    </a:xfrm>
                    <a:prstGeom prst="ellips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xmlns="" id="{95051000-3A07-EBA1-FEB6-A9A2808BAA1A}"/>
                      </a:ext>
                    </a:extLst>
                  </p:cNvPr>
                  <p:cNvGrpSpPr/>
                  <p:nvPr/>
                </p:nvGrpSpPr>
                <p:grpSpPr>
                  <a:xfrm>
                    <a:off x="688850" y="2599545"/>
                    <a:ext cx="1475869" cy="1382162"/>
                    <a:chOff x="688850" y="2599545"/>
                    <a:chExt cx="1475869" cy="1382162"/>
                  </a:xfrm>
                </p:grpSpPr>
                <p:sp>
                  <p:nvSpPr>
                    <p:cNvPr id="37" name="Arc 36">
                      <a:extLst>
                        <a:ext uri="{FF2B5EF4-FFF2-40B4-BE49-F238E27FC236}">
                          <a16:creationId xmlns:a16="http://schemas.microsoft.com/office/drawing/2014/main" xmlns="" id="{F8F8795F-C291-FEB6-109E-79AE7CB8361A}"/>
                        </a:ext>
                      </a:extLst>
                    </p:cNvPr>
                    <p:cNvSpPr/>
                    <p:nvPr/>
                  </p:nvSpPr>
                  <p:spPr>
                    <a:xfrm rot="21241938">
                      <a:off x="688850" y="2901057"/>
                      <a:ext cx="1475869" cy="1080650"/>
                    </a:xfrm>
                    <a:prstGeom prst="arc">
                      <a:avLst>
                        <a:gd name="adj1" fmla="val 18211846"/>
                        <a:gd name="adj2" fmla="val 20365144"/>
                      </a:avLst>
                    </a:prstGeom>
                    <a:ln w="12700">
                      <a:headEnd type="none" w="med" len="med"/>
                      <a:tailEnd type="arrow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38" name="TextBox 37">
                          <a:extLst>
                            <a:ext uri="{FF2B5EF4-FFF2-40B4-BE49-F238E27FC236}">
                              <a16:creationId xmlns:a16="http://schemas.microsoft.com/office/drawing/2014/main" xmlns="" id="{A231D636-4A26-0719-A22A-EBDA997B64B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691516" y="2599545"/>
                          <a:ext cx="460061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lIns="0" tIns="0" rIns="0" bIns="0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ru-RU" sz="240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oMath>
                            </m:oMathPara>
                          </a14:m>
                          <a:endParaRPr lang="ru-RU" sz="2400" dirty="0">
                            <a:solidFill>
                              <a:schemeClr val="accent1"/>
                            </a:solidFill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38" name="TextBox 37">
                          <a:extLst>
                            <a:ext uri="{FF2B5EF4-FFF2-40B4-BE49-F238E27FC236}">
                              <a16:creationId xmlns:a16="http://schemas.microsoft.com/office/drawing/2014/main" id="{A231D636-4A26-0719-A22A-EBDA997B64BA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691516" y="2599545"/>
                          <a:ext cx="460061" cy="369332"/>
                        </a:xfrm>
                        <a:prstGeom prst="rect">
                          <a:avLst/>
                        </a:prstGeom>
                        <a:blipFill>
                          <a:blip r:embed="rId11"/>
                          <a:stretch>
                            <a:fillRect l="-16000" r="-16000" b="-4918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ru-RU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</p:grpSp>
            <p:pic>
              <p:nvPicPr>
                <p:cNvPr id="34" name="Рисунок 49" descr="Изображение выглядит как Симметрия, искусство, зонтик, звезда&#10;&#10;Содержимое, созданное искусственным интеллектом, может быть неверным.">
                  <a:extLst>
                    <a:ext uri="{FF2B5EF4-FFF2-40B4-BE49-F238E27FC236}">
                      <a16:creationId xmlns:a16="http://schemas.microsoft.com/office/drawing/2014/main" xmlns="" id="{B25C8FDE-B7C2-F0DD-C22C-BF0E8219EB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9486" y="3367566"/>
                  <a:ext cx="494883" cy="470992"/>
                </a:xfrm>
                <a:prstGeom prst="rect">
                  <a:avLst/>
                </a:prstGeom>
              </p:spPr>
            </p:pic>
          </p:grp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xmlns="" id="{5A44E99F-C466-78FF-8A51-6FAD194507CF}"/>
                  </a:ext>
                </a:extLst>
              </p:cNvPr>
              <p:cNvSpPr/>
              <p:nvPr/>
            </p:nvSpPr>
            <p:spPr>
              <a:xfrm rot="3194010">
                <a:off x="870975" y="4101220"/>
                <a:ext cx="2249424" cy="17373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2632CD7A-4860-AAFE-1F7A-7AB32B4A211B}"/>
              </a:ext>
            </a:extLst>
          </p:cNvPr>
          <p:cNvSpPr txBox="1"/>
          <p:nvPr/>
        </p:nvSpPr>
        <p:spPr>
          <a:xfrm>
            <a:off x="2359000" y="5461447"/>
            <a:ext cx="3905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achieve any</a:t>
            </a:r>
            <a:b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orbit orientation we want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4DFAD585-0ADC-7C50-A74F-536CF0B7E5D4}"/>
                  </a:ext>
                </a:extLst>
              </p:cNvPr>
              <p:cNvSpPr txBox="1"/>
              <p:nvPr/>
            </p:nvSpPr>
            <p:spPr>
              <a:xfrm>
                <a:off x="426760" y="3777202"/>
                <a:ext cx="5771193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20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ru-RU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𝑟𝑒𝑣</m:t>
                        </m:r>
                      </m:sub>
                    </m:sSub>
                    <m:r>
                      <a:rPr lang="en-US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ru-RU" sz="20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ru-RU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𝑟𝑒𝑣</m:t>
                        </m:r>
                      </m:sub>
                    </m:sSub>
                    <m:r>
                      <a:rPr lang="en-US" sz="2000" i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ru-RU" sz="20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ru-RU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𝑟𝑒𝑣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are</a:t>
                </a:r>
                <a:r>
                  <a:rPr lang="en-US" sz="20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interconnected</a:t>
                </a:r>
                <a:endParaRPr lang="ru-RU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DFAD585-0ADC-7C50-A74F-536CF0B7E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60" y="3777202"/>
                <a:ext cx="5771193" cy="423770"/>
              </a:xfrm>
              <a:prstGeom prst="rect">
                <a:avLst/>
              </a:prstGeom>
              <a:blipFill rotWithShape="0">
                <a:blip r:embed="rId12"/>
                <a:stretch>
                  <a:fillRect t="-7246" b="-217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9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54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30" grpId="0" animBg="1"/>
      <p:bldP spid="31" grpId="0"/>
      <p:bldP spid="49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0C813CA-40B1-2425-43E6-D357766B1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900" y="974727"/>
            <a:ext cx="4133851" cy="5381625"/>
          </a:xfrm>
          <a:prstGeom prst="rect">
            <a:avLst/>
          </a:prstGeom>
        </p:spPr>
      </p:pic>
      <p:sp>
        <p:nvSpPr>
          <p:cNvPr id="43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F1FB05-AF56-9088-9C05-7811846373C2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HOW FAST WE CAN GO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92B39B87-1884-CD27-BC18-36D6821C9558}"/>
              </a:ext>
            </a:extLst>
          </p:cNvPr>
          <p:cNvGrpSpPr/>
          <p:nvPr/>
        </p:nvGrpSpPr>
        <p:grpSpPr>
          <a:xfrm>
            <a:off x="42052" y="1029107"/>
            <a:ext cx="4357903" cy="1740394"/>
            <a:chOff x="680303" y="1832741"/>
            <a:chExt cx="4357903" cy="1740395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xmlns="" id="{0F5838EA-B0A6-C03D-C685-B27927C00D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5546" y="3168431"/>
              <a:ext cx="552142" cy="40470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xmlns="" id="{7998BA20-BCDA-6F81-5A33-8DD5D75BC875}"/>
                    </a:ext>
                  </a:extLst>
                </p:cNvPr>
                <p:cNvSpPr txBox="1"/>
                <p:nvPr/>
              </p:nvSpPr>
              <p:spPr>
                <a:xfrm>
                  <a:off x="680303" y="1832741"/>
                  <a:ext cx="4357903" cy="9936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Steering according to the locally-optimal control law for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𝑑𝑡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endParaRPr lang="ru-RU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998BA20-BCDA-6F81-5A33-8DD5D75BC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303" y="1832741"/>
                  <a:ext cx="4357902" cy="993605"/>
                </a:xfrm>
                <a:prstGeom prst="rect">
                  <a:avLst/>
                </a:prstGeom>
                <a:blipFill>
                  <a:blip r:embed="rId7"/>
                  <a:stretch>
                    <a:fillRect l="-560" t="-4908" r="-560" b="-552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03921C5-9D53-392E-F628-A06DE74E1DDA}"/>
              </a:ext>
            </a:extLst>
          </p:cNvPr>
          <p:cNvGrpSpPr/>
          <p:nvPr/>
        </p:nvGrpSpPr>
        <p:grpSpPr>
          <a:xfrm>
            <a:off x="4971295" y="973791"/>
            <a:ext cx="2652736" cy="724669"/>
            <a:chOff x="10152895" y="971418"/>
            <a:chExt cx="2652736" cy="724668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xmlns="" id="{93A59DAE-E19D-41AB-0C28-9E48457D61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35056" y="971418"/>
              <a:ext cx="721798" cy="47174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xmlns="" id="{1EBDECBE-EB69-A8C2-4A1C-E42F32F68E2C}"/>
                    </a:ext>
                  </a:extLst>
                </p:cNvPr>
                <p:cNvSpPr txBox="1"/>
                <p:nvPr/>
              </p:nvSpPr>
              <p:spPr>
                <a:xfrm rot="19631113">
                  <a:off x="10152895" y="1170365"/>
                  <a:ext cx="2652736" cy="5257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ea typeface="Calibri" panose="020F0502020204030204" pitchFamily="34" charset="0"/>
                      <a:cs typeface="Calibri" panose="020F0502020204030204" pitchFamily="34" charset="0"/>
                    </a:rPr>
                    <a:t>Some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sup>
                      </m:sSubSup>
                    </m:oMath>
                  </a14:m>
                  <a:r>
                    <a:rPr lang="en-US" sz="2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and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sup>
                      </m:sSubSup>
                    </m:oMath>
                  </a14:m>
                  <a:endParaRPr lang="ru-RU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EBDECBE-EB69-A8C2-4A1C-E42F32F68E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631113">
                  <a:off x="10152895" y="1170365"/>
                  <a:ext cx="2652736" cy="525721"/>
                </a:xfrm>
                <a:prstGeom prst="rect">
                  <a:avLst/>
                </a:prstGeom>
                <a:blipFill>
                  <a:blip r:embed="rId3"/>
                  <a:stretch>
                    <a:fillRect l="-2657" b="-841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5956D032-05AD-7D19-E54B-AE4A64A90D42}"/>
                  </a:ext>
                </a:extLst>
              </p:cNvPr>
              <p:cNvSpPr txBox="1"/>
              <p:nvPr/>
            </p:nvSpPr>
            <p:spPr>
              <a:xfrm>
                <a:off x="4111706" y="4289450"/>
                <a:ext cx="28835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Start at aphelion</a:t>
                </a:r>
              </a:p>
              <a:p>
                <a:pPr algn="ctr"/>
                <a:r>
                  <a:rPr lang="en-US" sz="2400" dirty="0"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𝑟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𝜋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defined)</a:t>
                </a:r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56D032-05AD-7D19-E54B-AE4A64A90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703" y="4289449"/>
                <a:ext cx="2883505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103B9CA2-57AE-1041-1D2E-7162B7E27C6C}"/>
              </a:ext>
            </a:extLst>
          </p:cNvPr>
          <p:cNvGrpSpPr/>
          <p:nvPr/>
        </p:nvGrpSpPr>
        <p:grpSpPr>
          <a:xfrm>
            <a:off x="579146" y="4810854"/>
            <a:ext cx="1815876" cy="461665"/>
            <a:chOff x="5760745" y="4808485"/>
            <a:chExt cx="1815876" cy="4616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277A3B5E-E717-1203-1745-74A4104847A5}"/>
                </a:ext>
              </a:extLst>
            </p:cNvPr>
            <p:cNvSpPr txBox="1"/>
            <p:nvPr/>
          </p:nvSpPr>
          <p:spPr>
            <a:xfrm>
              <a:off x="5760745" y="4808485"/>
              <a:ext cx="16607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“dive”</a:t>
              </a:r>
              <a:endParaRPr lang="ru-RU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362F1E04-33AF-8D70-3EF4-153CFDF20F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98080" y="4833391"/>
              <a:ext cx="78541" cy="41185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Овал 5">
            <a:extLst>
              <a:ext uri="{FF2B5EF4-FFF2-40B4-BE49-F238E27FC236}">
                <a16:creationId xmlns:a16="http://schemas.microsoft.com/office/drawing/2014/main" xmlns="" id="{4F843350-51C7-1D38-FEFD-8526B11F8C88}"/>
              </a:ext>
            </a:extLst>
          </p:cNvPr>
          <p:cNvSpPr/>
          <p:nvPr/>
        </p:nvSpPr>
        <p:spPr>
          <a:xfrm>
            <a:off x="2842897" y="4677970"/>
            <a:ext cx="319353" cy="31935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9897FC2E-C7D7-82DA-2489-2ED6D1F1A96E}"/>
              </a:ext>
            </a:extLst>
          </p:cNvPr>
          <p:cNvCxnSpPr>
            <a:cxnSpLocks/>
          </p:cNvCxnSpPr>
          <p:nvPr/>
        </p:nvCxnSpPr>
        <p:spPr>
          <a:xfrm flipH="1">
            <a:off x="4826001" y="5883276"/>
            <a:ext cx="342900" cy="24756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3" name="Рисунок 49" descr="Изображение выглядит как Симметрия, искусство, зонтик, звез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B2D62720-2A67-AE34-F0FF-2D6B47B617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498" y="5120447"/>
            <a:ext cx="676051" cy="6434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A650135F-CF69-CC87-DAAA-2842122812D2}"/>
                  </a:ext>
                </a:extLst>
              </p:cNvPr>
              <p:cNvSpPr txBox="1"/>
              <p:nvPr/>
            </p:nvSpPr>
            <p:spPr>
              <a:xfrm>
                <a:off x="5502575" y="5669178"/>
                <a:ext cx="17038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known</a:t>
                </a:r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650135F-CF69-CC87-DAAA-284212281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575" y="5669176"/>
                <a:ext cx="1703872" cy="461665"/>
              </a:xfrm>
              <a:prstGeom prst="rect">
                <a:avLst/>
              </a:prstGeom>
              <a:blipFill>
                <a:blip r:embed="rId6"/>
                <a:stretch>
                  <a:fillRect t="-10526" r="-3584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D76960FF-8411-173D-6A59-F1E4E4EF2142}"/>
              </a:ext>
            </a:extLst>
          </p:cNvPr>
          <p:cNvGrpSpPr/>
          <p:nvPr/>
        </p:nvGrpSpPr>
        <p:grpSpPr>
          <a:xfrm>
            <a:off x="42052" y="747534"/>
            <a:ext cx="8924333" cy="6085241"/>
            <a:chOff x="1523999" y="727159"/>
            <a:chExt cx="8924332" cy="610561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F576F6D3-07A9-1750-B234-8CB54A4E2023}"/>
                </a:ext>
              </a:extLst>
            </p:cNvPr>
            <p:cNvGrpSpPr/>
            <p:nvPr/>
          </p:nvGrpSpPr>
          <p:grpSpPr>
            <a:xfrm>
              <a:off x="1523999" y="727159"/>
              <a:ext cx="8924332" cy="6105613"/>
              <a:chOff x="1523999" y="727159"/>
              <a:chExt cx="8924332" cy="610561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xmlns="" id="{02A11CC2-FC47-D9E4-3993-7BF8308E88D5}"/>
                      </a:ext>
                    </a:extLst>
                  </p:cNvPr>
                  <p:cNvSpPr txBox="1"/>
                  <p:nvPr/>
                </p:nvSpPr>
                <p:spPr>
                  <a:xfrm>
                    <a:off x="2242894" y="890766"/>
                    <a:ext cx="425711" cy="247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oMath>
                      </m:oMathPara>
                    </a14:m>
                    <a:endParaRPr lang="ru-RU" sz="1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02A11CC2-FC47-D9E4-3993-7BF8308E88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42894" y="890766"/>
                    <a:ext cx="425710" cy="24622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2439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xmlns="" id="{97A6261F-CD8B-C383-DBF9-8A9E202AA4E9}"/>
                      </a:ext>
                    </a:extLst>
                  </p:cNvPr>
                  <p:cNvSpPr txBox="1"/>
                  <p:nvPr/>
                </p:nvSpPr>
                <p:spPr>
                  <a:xfrm>
                    <a:off x="2242894" y="1136437"/>
                    <a:ext cx="425711" cy="247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oMath>
                      </m:oMathPara>
                    </a14:m>
                    <a:endParaRPr lang="ru-RU" sz="1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97A6261F-CD8B-C383-DBF9-8A9E202AA4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42894" y="1136437"/>
                    <a:ext cx="425710" cy="246221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2500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xmlns="" id="{8F7CC17B-0D65-75A3-4875-084E26135DE2}"/>
                      </a:ext>
                    </a:extLst>
                  </p:cNvPr>
                  <p:cNvSpPr txBox="1"/>
                  <p:nvPr/>
                </p:nvSpPr>
                <p:spPr>
                  <a:xfrm>
                    <a:off x="2242894" y="1367319"/>
                    <a:ext cx="425711" cy="247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oMath>
                      </m:oMathPara>
                    </a14:m>
                    <a:endParaRPr lang="ru-RU" sz="1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8F7CC17B-0D65-75A3-4875-084E26135DE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42894" y="1367319"/>
                    <a:ext cx="425710" cy="24622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2439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xmlns="" id="{2072DBD5-EE4B-5EBB-FC14-FEEB6B1032C4}"/>
                      </a:ext>
                    </a:extLst>
                  </p:cNvPr>
                  <p:cNvSpPr txBox="1"/>
                  <p:nvPr/>
                </p:nvSpPr>
                <p:spPr>
                  <a:xfrm>
                    <a:off x="2242894" y="1632589"/>
                    <a:ext cx="425711" cy="247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oMath>
                      </m:oMathPara>
                    </a14:m>
                    <a:endParaRPr lang="ru-RU" sz="1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2072DBD5-EE4B-5EBB-FC14-FEEB6B1032C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42894" y="1632590"/>
                    <a:ext cx="425710" cy="246221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2500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xmlns="" id="{96B3FA0C-D13D-4156-FCBA-C289C6121618}"/>
                      </a:ext>
                    </a:extLst>
                  </p:cNvPr>
                  <p:cNvSpPr txBox="1"/>
                  <p:nvPr/>
                </p:nvSpPr>
                <p:spPr>
                  <a:xfrm>
                    <a:off x="2237608" y="1856052"/>
                    <a:ext cx="425711" cy="247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oMath>
                      </m:oMathPara>
                    </a14:m>
                    <a:endParaRPr lang="ru-RU" sz="1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96B3FA0C-D13D-4156-FCBA-C289C612161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37607" y="1856052"/>
                    <a:ext cx="425710" cy="24622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5000"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xmlns="" id="{CE57FA8D-935A-3424-CA48-1F67A5515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3999" y="727159"/>
                <a:ext cx="8924332" cy="6105613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xmlns="" id="{B8D039EC-54DB-C1FB-0D27-2C075000CDAE}"/>
                    </a:ext>
                  </a:extLst>
                </p:cNvPr>
                <p:cNvSpPr txBox="1"/>
                <p:nvPr/>
              </p:nvSpPr>
              <p:spPr>
                <a:xfrm>
                  <a:off x="4087563" y="1079255"/>
                  <a:ext cx="2049775" cy="4632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0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≤ +∞</m:t>
                        </m:r>
                      </m:oMath>
                    </m:oMathPara>
                  </a14:m>
                  <a:endParaRPr lang="ru-RU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B8D039EC-54DB-C1FB-0D27-2C075000CD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7563" y="1079255"/>
                  <a:ext cx="2049775" cy="46321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6F0EFD0D-2076-7F14-626F-71587A6CE406}"/>
              </a:ext>
            </a:extLst>
          </p:cNvPr>
          <p:cNvGrpSpPr/>
          <p:nvPr/>
        </p:nvGrpSpPr>
        <p:grpSpPr>
          <a:xfrm>
            <a:off x="-2851" y="755703"/>
            <a:ext cx="9014138" cy="6102297"/>
            <a:chOff x="844258" y="2684161"/>
            <a:chExt cx="9588600" cy="6102297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xmlns="" id="{06853B3C-2ADB-CC6C-45ED-DAD407F0787E}"/>
                </a:ext>
              </a:extLst>
            </p:cNvPr>
            <p:cNvGrpSpPr/>
            <p:nvPr/>
          </p:nvGrpSpPr>
          <p:grpSpPr>
            <a:xfrm>
              <a:off x="844258" y="2684161"/>
              <a:ext cx="9588600" cy="6102297"/>
              <a:chOff x="859732" y="747531"/>
              <a:chExt cx="9588600" cy="6102297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xmlns="" id="{FCCAD6D8-176E-2C29-0870-2C60EE3852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9732" y="747531"/>
                <a:ext cx="9588600" cy="610229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xmlns="" id="{C26A881F-9945-5FCD-1672-CF4B7B459CE4}"/>
                      </a:ext>
                    </a:extLst>
                  </p:cNvPr>
                  <p:cNvSpPr txBox="1"/>
                  <p:nvPr/>
                </p:nvSpPr>
                <p:spPr>
                  <a:xfrm>
                    <a:off x="3834682" y="1083626"/>
                    <a:ext cx="204977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0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≤1</m:t>
                          </m:r>
                          <m:r>
                            <a:rPr lang="ru-RU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AU</m:t>
                          </m:r>
                        </m:oMath>
                      </m:oMathPara>
                    </a14:m>
                    <a:endParaRPr lang="ru-RU" sz="2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="" xmlns:a16="http://schemas.microsoft.com/office/drawing/2014/main" xmlns:a14="http://schemas.microsoft.com/office/drawing/2010/main" id="{C26A881F-9945-5FCD-1672-CF4B7B459C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34682" y="1083626"/>
                    <a:ext cx="2049775" cy="461665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xmlns="" id="{18389913-A6DB-5E4D-5C6A-502B6735E2C9}"/>
                    </a:ext>
                  </a:extLst>
                </p:cNvPr>
                <p:cNvSpPr txBox="1"/>
                <p:nvPr/>
              </p:nvSpPr>
              <p:spPr>
                <a:xfrm>
                  <a:off x="2233369" y="2835960"/>
                  <a:ext cx="42571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oMath>
                    </m:oMathPara>
                  </a14:m>
                  <a:endParaRPr lang="ru-RU" sz="1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8389913-A6DB-5E4D-5C6A-502B6735E2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369" y="2835959"/>
                  <a:ext cx="425710" cy="245399"/>
                </a:xfrm>
                <a:prstGeom prst="rect">
                  <a:avLst/>
                </a:prstGeom>
                <a:blipFill>
                  <a:blip r:embed="rId11"/>
                  <a:stretch>
                    <a:fillRect b="-25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xmlns="" id="{7DF1D13A-F7FA-26FF-5772-A65D7C37D9BA}"/>
                    </a:ext>
                  </a:extLst>
                </p:cNvPr>
                <p:cNvSpPr txBox="1"/>
                <p:nvPr/>
              </p:nvSpPr>
              <p:spPr>
                <a:xfrm>
                  <a:off x="2233369" y="3080810"/>
                  <a:ext cx="42571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oMath>
                    </m:oMathPara>
                  </a14:m>
                  <a:endParaRPr lang="ru-RU" sz="1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DF1D13A-F7FA-26FF-5772-A65D7C37D9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369" y="3080810"/>
                  <a:ext cx="425710" cy="245399"/>
                </a:xfrm>
                <a:prstGeom prst="rect">
                  <a:avLst/>
                </a:prstGeom>
                <a:blipFill>
                  <a:blip r:embed="rId11"/>
                  <a:stretch>
                    <a:fillRect b="-25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xmlns="" id="{0CE6F283-779E-77F8-609B-1420551AA7E5}"/>
                    </a:ext>
                  </a:extLst>
                </p:cNvPr>
                <p:cNvSpPr txBox="1"/>
                <p:nvPr/>
              </p:nvSpPr>
              <p:spPr>
                <a:xfrm>
                  <a:off x="2233369" y="3310922"/>
                  <a:ext cx="42571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oMath>
                    </m:oMathPara>
                  </a14:m>
                  <a:endParaRPr lang="ru-RU" sz="1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0CE6F283-779E-77F8-609B-1420551AA7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369" y="3310922"/>
                  <a:ext cx="425710" cy="245399"/>
                </a:xfrm>
                <a:prstGeom prst="rect">
                  <a:avLst/>
                </a:prstGeom>
                <a:blipFill>
                  <a:blip r:embed="rId11"/>
                  <a:stretch>
                    <a:fillRect b="-25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xmlns="" id="{A6F2A026-23FB-CBB9-E727-3E19A3D674A0}"/>
                    </a:ext>
                  </a:extLst>
                </p:cNvPr>
                <p:cNvSpPr txBox="1"/>
                <p:nvPr/>
              </p:nvSpPr>
              <p:spPr>
                <a:xfrm>
                  <a:off x="2233369" y="3575308"/>
                  <a:ext cx="42571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oMath>
                    </m:oMathPara>
                  </a14:m>
                  <a:endParaRPr lang="ru-RU" sz="1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A6F2A026-23FB-CBB9-E727-3E19A3D674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369" y="3575308"/>
                  <a:ext cx="425710" cy="245399"/>
                </a:xfrm>
                <a:prstGeom prst="rect">
                  <a:avLst/>
                </a:prstGeom>
                <a:blipFill>
                  <a:blip r:embed="rId11"/>
                  <a:stretch>
                    <a:fillRect b="-25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xmlns="" id="{5BAB1EA3-E64A-300A-7BB8-D3562B3F2662}"/>
                    </a:ext>
                  </a:extLst>
                </p:cNvPr>
                <p:cNvSpPr txBox="1"/>
                <p:nvPr/>
              </p:nvSpPr>
              <p:spPr>
                <a:xfrm>
                  <a:off x="2228082" y="3798024"/>
                  <a:ext cx="42571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𝑓</m:t>
                        </m:r>
                      </m:oMath>
                    </m:oMathPara>
                  </a14:m>
                  <a:endParaRPr lang="ru-RU" sz="1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5BAB1EA3-E64A-300A-7BB8-D3562B3F26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8082" y="3798024"/>
                  <a:ext cx="425710" cy="245399"/>
                </a:xfrm>
                <a:prstGeom prst="rect">
                  <a:avLst/>
                </a:prstGeom>
                <a:blipFill>
                  <a:blip r:embed="rId10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A8A5CC67-385E-A32D-1188-EB1FEACC24D0}"/>
              </a:ext>
            </a:extLst>
          </p:cNvPr>
          <p:cNvSpPr txBox="1"/>
          <p:nvPr/>
        </p:nvSpPr>
        <p:spPr>
          <a:xfrm>
            <a:off x="4318002" y="5023260"/>
            <a:ext cx="37529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5D5D5D"/>
                </a:solidFill>
              </a:rPr>
              <a:t>Perepukhov D., </a:t>
            </a:r>
            <a:r>
              <a:rPr lang="en-US" sz="1600" dirty="0" err="1">
                <a:solidFill>
                  <a:srgbClr val="5D5D5D"/>
                </a:solidFill>
              </a:rPr>
              <a:t>Diugaeva</a:t>
            </a:r>
            <a:r>
              <a:rPr lang="en-US" sz="1600" dirty="0">
                <a:solidFill>
                  <a:srgbClr val="5D5D5D"/>
                </a:solidFill>
              </a:rPr>
              <a:t> Iu. </a:t>
            </a:r>
            <a:r>
              <a:rPr lang="en-US" sz="1600" i="1" dirty="0" err="1">
                <a:solidFill>
                  <a:srgbClr val="5D5D5D"/>
                </a:solidFill>
              </a:rPr>
              <a:t>Sundivers</a:t>
            </a:r>
            <a:r>
              <a:rPr lang="en-US" sz="1600" i="1" dirty="0">
                <a:solidFill>
                  <a:srgbClr val="5D5D5D"/>
                </a:solidFill>
              </a:rPr>
              <a:t> performance analysis with locally optimal control law</a:t>
            </a:r>
            <a:r>
              <a:rPr lang="en-US" sz="1600" dirty="0">
                <a:solidFill>
                  <a:srgbClr val="5D5D5D"/>
                </a:solidFill>
              </a:rPr>
              <a:t> // Advances in Space Research, 2026, In Press, </a:t>
            </a:r>
            <a:r>
              <a:rPr lang="en-US" sz="1600" dirty="0">
                <a:solidFill>
                  <a:schemeClr val="accent1"/>
                </a:solidFill>
              </a:rPr>
              <a:t>10.1016/j.asr.2026.01.104</a:t>
            </a:r>
            <a:endParaRPr lang="ru-RU" sz="16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DC5BB959-DA50-A6CC-B64B-810D8F759B77}"/>
                  </a:ext>
                </a:extLst>
              </p:cNvPr>
              <p:cNvSpPr txBox="1"/>
              <p:nvPr/>
            </p:nvSpPr>
            <p:spPr>
              <a:xfrm>
                <a:off x="4536915" y="819213"/>
                <a:ext cx="219265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Voyager 2</a:t>
                </a:r>
                <a:b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∞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≈3.5</m:t>
                      </m:r>
                      <m:r>
                        <a:rPr lang="en-US" sz="2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AU</m:t>
                      </m:r>
                      <m:r>
                        <a:rPr lang="en-US" sz="2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year</m:t>
                      </m:r>
                    </m:oMath>
                  </m:oMathPara>
                </a14:m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C5BB959-DA50-A6CC-B64B-810D8F759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915" y="819213"/>
                <a:ext cx="2192651" cy="769441"/>
              </a:xfrm>
              <a:prstGeom prst="rect">
                <a:avLst/>
              </a:prstGeom>
              <a:blipFill rotWithShape="0">
                <a:blip r:embed="rId16"/>
                <a:stretch>
                  <a:fillRect t="-6299" b="-62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="" id="{0227167D-F74A-6420-1AD3-B9C8AD3F1816}"/>
                  </a:ext>
                </a:extLst>
              </p:cNvPr>
              <p:cNvSpPr txBox="1"/>
              <p:nvPr/>
            </p:nvSpPr>
            <p:spPr>
              <a:xfrm>
                <a:off x="732818" y="2299585"/>
                <a:ext cx="2049775" cy="1469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∞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=10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AU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year</m:t>
                          </m:r>
                        </m:den>
                      </m:f>
                    </m:oMath>
                    <m:oMath xmlns:m="http://schemas.openxmlformats.org/officeDocument/2006/math"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𝜋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𝑓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=30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R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𝒗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𝝅</m:t>
                        </m:r>
                      </m:sub>
                      <m:sup>
                        <m:r>
                          <a:rPr lang="en-US" sz="20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𝒇</m:t>
                        </m:r>
                      </m:sup>
                    </m:sSubSup>
                    <m:r>
                      <a:rPr lang="en-US" sz="2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≈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𝟏𝟐𝟑</m:t>
                    </m:r>
                    <m:r>
                      <a:rPr lang="en-US" sz="20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000" b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𝐤𝐦</m:t>
                    </m:r>
                    <m:r>
                      <a:rPr lang="en-US" sz="2000" b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en-US" sz="2000" b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𝐬</m:t>
                    </m:r>
                  </m:oMath>
                </a14:m>
                <a:endParaRPr lang="ru-RU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227167D-F74A-6420-1AD3-B9C8AD3F1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18" y="2299585"/>
                <a:ext cx="2049775" cy="1469248"/>
              </a:xfrm>
              <a:prstGeom prst="rect">
                <a:avLst/>
              </a:prstGeom>
              <a:blipFill rotWithShape="0">
                <a:blip r:embed="rId17"/>
                <a:stretch>
                  <a:fillRect b="-33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10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33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71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SOLAR SAIL ARCHITECTURE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075C94C-565E-FB0C-69F5-281EB298024C}"/>
              </a:ext>
            </a:extLst>
          </p:cNvPr>
          <p:cNvSpPr txBox="1"/>
          <p:nvPr/>
        </p:nvSpPr>
        <p:spPr>
          <a:xfrm>
            <a:off x="282240" y="6125864"/>
            <a:ext cx="8579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[1]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Turyshev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, Slava G., et al. "Science opportunities with solar sailing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smallsats</a:t>
            </a: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.“</a:t>
            </a:r>
            <a:b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</a:br>
            <a:r>
              <a:rPr lang="en-US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Planetary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imes New Roman"/>
              </a:rPr>
              <a:t>and Space Science 235 (2023)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Группа 28">
            <a:extLst>
              <a:ext uri="{FF2B5EF4-FFF2-40B4-BE49-F238E27FC236}">
                <a16:creationId xmlns:a16="http://schemas.microsoft.com/office/drawing/2014/main" xmlns="" id="{701F6F61-9D6E-B409-DF45-73FE2AC48F58}"/>
              </a:ext>
            </a:extLst>
          </p:cNvPr>
          <p:cNvGrpSpPr/>
          <p:nvPr/>
        </p:nvGrpSpPr>
        <p:grpSpPr>
          <a:xfrm>
            <a:off x="90369" y="1415125"/>
            <a:ext cx="4994586" cy="4514252"/>
            <a:chOff x="102198" y="8724"/>
            <a:chExt cx="3782732" cy="3419195"/>
          </a:xfrm>
        </p:grpSpPr>
        <p:pic>
          <p:nvPicPr>
            <p:cNvPr id="9" name="Рисунок 29">
              <a:extLst>
                <a:ext uri="{FF2B5EF4-FFF2-40B4-BE49-F238E27FC236}">
                  <a16:creationId xmlns:a16="http://schemas.microsoft.com/office/drawing/2014/main" xmlns="" id="{73CCF7CC-C102-90EF-6583-F74E930AC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98" y="8724"/>
              <a:ext cx="3782732" cy="2913546"/>
            </a:xfrm>
            <a:prstGeom prst="rect">
              <a:avLst/>
            </a:prstGeom>
          </p:spPr>
        </p:pic>
        <p:sp>
          <p:nvSpPr>
            <p:cNvPr id="10" name="Надпись 4">
              <a:extLst>
                <a:ext uri="{FF2B5EF4-FFF2-40B4-BE49-F238E27FC236}">
                  <a16:creationId xmlns:a16="http://schemas.microsoft.com/office/drawing/2014/main" xmlns="" id="{AAEBD9EA-3C02-3113-91E2-3820AB4C3251}"/>
                </a:ext>
              </a:extLst>
            </p:cNvPr>
            <p:cNvSpPr txBox="1"/>
            <p:nvPr/>
          </p:nvSpPr>
          <p:spPr>
            <a:xfrm>
              <a:off x="102198" y="3008309"/>
              <a:ext cx="3782732" cy="41961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en-US" dirty="0">
                  <a:ea typeface="Calibri" panose="020F0502020204030204" pitchFamily="34" charset="0"/>
                  <a:cs typeface="Calibri" panose="020F0502020204030204" pitchFamily="34" charset="0"/>
                </a:rPr>
                <a:t>A scale model built at </a:t>
              </a:r>
              <a:r>
                <a:rPr lang="en-US" dirty="0" err="1">
                  <a:ea typeface="Calibri" panose="020F0502020204030204" pitchFamily="34" charset="0"/>
                  <a:cs typeface="Calibri" panose="020F0502020204030204" pitchFamily="34" charset="0"/>
                </a:rPr>
                <a:t>L’Garde</a:t>
              </a:r>
              <a:r>
                <a:rPr lang="en-US" dirty="0">
                  <a:ea typeface="Calibri" panose="020F0502020204030204" pitchFamily="34" charset="0"/>
                  <a:cs typeface="Calibri" panose="020F0502020204030204" pitchFamily="34" charset="0"/>
                </a:rPr>
                <a:t>, USA</a:t>
              </a:r>
              <a:br>
                <a:rPr lang="en-US" dirty="0"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dirty="0">
                  <a:ea typeface="Calibri" panose="020F0502020204030204" pitchFamily="34" charset="0"/>
                  <a:cs typeface="Calibri" panose="020F0502020204030204" pitchFamily="34" charset="0"/>
                </a:rPr>
                <a:t>shown at the </a:t>
              </a:r>
              <a:r>
                <a:rPr lang="en-US" dirty="0" err="1">
                  <a:ea typeface="Calibri" panose="020F0502020204030204" pitchFamily="34" charset="0"/>
                  <a:cs typeface="Calibri" panose="020F0502020204030204" pitchFamily="34" charset="0"/>
                </a:rPr>
                <a:t>Xplore</a:t>
              </a:r>
              <a:r>
                <a:rPr lang="en-US" dirty="0">
                  <a:ea typeface="Calibri" panose="020F0502020204030204" pitchFamily="34" charset="0"/>
                  <a:cs typeface="Calibri" panose="020F0502020204030204" pitchFamily="34" charset="0"/>
                </a:rPr>
                <a:t> facility in March 2023 [1].</a:t>
              </a:r>
              <a:endParaRPr lang="ru-RU" i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5361878" y="1010101"/>
            <a:ext cx="3495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articulated vanes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50A971C-9673-7628-83E8-4132EA529A02}"/>
              </a:ext>
            </a:extLst>
          </p:cNvPr>
          <p:cNvSpPr txBox="1"/>
          <p:nvPr/>
        </p:nvSpPr>
        <p:spPr>
          <a:xfrm>
            <a:off x="5361878" y="1809476"/>
            <a:ext cx="4124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5-m long truss with payload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3D9BD8F-20F4-CC9E-085D-7E3CA95EF67D}"/>
              </a:ext>
            </a:extLst>
          </p:cNvPr>
          <p:cNvSpPr txBox="1"/>
          <p:nvPr/>
        </p:nvSpPr>
        <p:spPr>
          <a:xfrm>
            <a:off x="5361878" y="2745579"/>
            <a:ext cx="4124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 aluminized Kapton sails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50AE1FA-EEC5-BB52-EA86-F7718FA3002A}"/>
              </a:ext>
            </a:extLst>
          </p:cNvPr>
          <p:cNvSpPr txBox="1"/>
          <p:nvPr/>
        </p:nvSpPr>
        <p:spPr>
          <a:xfrm>
            <a:off x="5361877" y="3544955"/>
            <a:ext cx="3626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Areal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density</a:t>
            </a:r>
            <a:b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sail material ≈ 3.55 g/m</a:t>
            </a: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ru-RU" sz="2400" baseline="30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2584ADB-B98B-4ABC-2897-EA04FDF0EEC7}"/>
              </a:ext>
            </a:extLst>
          </p:cNvPr>
          <p:cNvSpPr txBox="1"/>
          <p:nvPr/>
        </p:nvSpPr>
        <p:spPr>
          <a:xfrm>
            <a:off x="5361877" y="4713663"/>
            <a:ext cx="2971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Linear density (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total)</a:t>
            </a:r>
            <a:b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</a:t>
            </a:r>
            <a:b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≈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110.87 g/m</a:t>
            </a:r>
            <a:endParaRPr lang="ru-RU" sz="2400" baseline="30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780011" y="917905"/>
            <a:ext cx="3495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Sunvane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architecture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11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33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12"/>
          <a:stretch/>
        </p:blipFill>
        <p:spPr>
          <a:xfrm>
            <a:off x="145267" y="1247391"/>
            <a:ext cx="6404213" cy="46091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SOLAR SAIL ARCHITECTURE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C26A881F-9945-5FCD-1672-CF4B7B459CE4}"/>
                  </a:ext>
                </a:extLst>
              </p:cNvPr>
              <p:cNvSpPr txBox="1"/>
              <p:nvPr/>
            </p:nvSpPr>
            <p:spPr>
              <a:xfrm>
                <a:off x="6647545" y="3106559"/>
                <a:ext cx="20497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R</m:t>
                          </m:r>
                        </m:e>
                        <m:sub>
                          <m:r>
                            <a:rPr lang="en-US" sz="24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=0.5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m</m:t>
                      </m:r>
                    </m:oMath>
                  </m:oMathPara>
                </a14:m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26A881F-9945-5FCD-1672-CF4B7B459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545" y="3106559"/>
                <a:ext cx="2049775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593" b="-1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C26A881F-9945-5FCD-1672-CF4B7B459CE4}"/>
                  </a:ext>
                </a:extLst>
              </p:cNvPr>
              <p:cNvSpPr txBox="1"/>
              <p:nvPr/>
            </p:nvSpPr>
            <p:spPr>
              <a:xfrm>
                <a:off x="6647546" y="2348342"/>
                <a:ext cx="20497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60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∘</m:t>
                          </m:r>
                        </m:sup>
                      </m:sSup>
                    </m:oMath>
                  </m:oMathPara>
                </a14:m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26A881F-9945-5FCD-1672-CF4B7B459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546" y="2348342"/>
                <a:ext cx="204977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C26A881F-9945-5FCD-1672-CF4B7B459CE4}"/>
                  </a:ext>
                </a:extLst>
              </p:cNvPr>
              <p:cNvSpPr txBox="1"/>
              <p:nvPr/>
            </p:nvSpPr>
            <p:spPr>
              <a:xfrm>
                <a:off x="6647545" y="3898230"/>
                <a:ext cx="30292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𝑙𝑖𝑛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≈ 110.87 </m:t>
                      </m:r>
                      <m:r>
                        <m:rPr>
                          <m:nor/>
                        </m:rP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g</m:t>
                      </m:r>
                      <m:r>
                        <m:rPr>
                          <m:nor/>
                        </m:rP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m</m:t>
                      </m:r>
                    </m:oMath>
                  </m:oMathPara>
                </a14:m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26A881F-9945-5FCD-1672-CF4B7B459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545" y="3898230"/>
                <a:ext cx="3029245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04" b="-144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C26A881F-9945-5FCD-1672-CF4B7B459CE4}"/>
                  </a:ext>
                </a:extLst>
              </p:cNvPr>
              <p:cNvSpPr txBox="1"/>
              <p:nvPr/>
            </p:nvSpPr>
            <p:spPr>
              <a:xfrm>
                <a:off x="6549480" y="4745363"/>
                <a:ext cx="30292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𝑎𝑟𝑒𝑎𝑙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≈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3.55 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g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m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26A881F-9945-5FCD-1672-CF4B7B459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9480" y="4745363"/>
                <a:ext cx="3029245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28026" y="5814058"/>
                <a:ext cx="5965607" cy="376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𝑣𝑎𝑛𝑒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𝑎𝑟𝑒𝑎𝑙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𝑙𝑖𝑛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26" y="5814058"/>
                <a:ext cx="5965607" cy="376642"/>
              </a:xfrm>
              <a:prstGeom prst="rect">
                <a:avLst/>
              </a:prstGeom>
              <a:blipFill rotWithShape="0">
                <a:blip r:embed="rId7"/>
                <a:stretch>
                  <a:fillRect l="-307" r="-716" b="-241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Группа 28"/>
          <p:cNvGrpSpPr/>
          <p:nvPr/>
        </p:nvGrpSpPr>
        <p:grpSpPr>
          <a:xfrm>
            <a:off x="405158" y="2236774"/>
            <a:ext cx="2763267" cy="3115812"/>
            <a:chOff x="936702" y="2236773"/>
            <a:chExt cx="2763267" cy="311581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E6DA6F3-CC9D-A4C2-BA80-0ECC034A43CD}"/>
                </a:ext>
              </a:extLst>
            </p:cNvPr>
            <p:cNvSpPr txBox="1"/>
            <p:nvPr/>
          </p:nvSpPr>
          <p:spPr>
            <a:xfrm>
              <a:off x="1228911" y="2879564"/>
              <a:ext cx="24710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Scales linearly</a:t>
              </a:r>
              <a:endParaRPr lang="ru-RU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4" name="Прямая со стрелкой 70">
              <a:extLst>
                <a:ext uri="{FF2B5EF4-FFF2-40B4-BE49-F238E27FC236}">
                  <a16:creationId xmlns:a16="http://schemas.microsoft.com/office/drawing/2014/main" xmlns="" id="{292E1485-1A76-4E7A-96E6-0700048B6F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64059" y="2236773"/>
              <a:ext cx="100383" cy="72507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70">
              <a:extLst>
                <a:ext uri="{FF2B5EF4-FFF2-40B4-BE49-F238E27FC236}">
                  <a16:creationId xmlns:a16="http://schemas.microsoft.com/office/drawing/2014/main" xmlns="" id="{292E1485-1A76-4E7A-96E6-0700048B6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702" y="3110396"/>
              <a:ext cx="6356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70">
              <a:extLst>
                <a:ext uri="{FF2B5EF4-FFF2-40B4-BE49-F238E27FC236}">
                  <a16:creationId xmlns:a16="http://schemas.microsoft.com/office/drawing/2014/main" xmlns="" id="{292E1485-1A76-4E7A-96E6-0700048B6F60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 flipH="1">
              <a:off x="2124425" y="3341229"/>
              <a:ext cx="340015" cy="2011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70">
              <a:extLst>
                <a:ext uri="{FF2B5EF4-FFF2-40B4-BE49-F238E27FC236}">
                  <a16:creationId xmlns:a16="http://schemas.microsoft.com/office/drawing/2014/main" xmlns="" id="{292E1485-1A76-4E7A-96E6-0700048B6F60}"/>
                </a:ext>
              </a:extLst>
            </p:cNvPr>
            <p:cNvCxnSpPr>
              <a:cxnSpLocks/>
            </p:cNvCxnSpPr>
            <p:nvPr/>
          </p:nvCxnSpPr>
          <p:spPr>
            <a:xfrm>
              <a:off x="2707469" y="3341229"/>
              <a:ext cx="552101" cy="34333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70">
              <a:extLst>
                <a:ext uri="{FF2B5EF4-FFF2-40B4-BE49-F238E27FC236}">
                  <a16:creationId xmlns:a16="http://schemas.microsoft.com/office/drawing/2014/main" xmlns="" id="{292E1485-1A76-4E7A-96E6-0700048B6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5912" y="3341229"/>
              <a:ext cx="1138842" cy="143149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Группа 33"/>
          <p:cNvGrpSpPr/>
          <p:nvPr/>
        </p:nvGrpSpPr>
        <p:grpSpPr>
          <a:xfrm>
            <a:off x="-252658" y="4509692"/>
            <a:ext cx="3116671" cy="2270193"/>
            <a:chOff x="1789866" y="4045977"/>
            <a:chExt cx="3116671" cy="227019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0E6DA6F3-CC9D-A4C2-BA80-0ECC034A43CD}"/>
                </a:ext>
              </a:extLst>
            </p:cNvPr>
            <p:cNvSpPr txBox="1"/>
            <p:nvPr/>
          </p:nvSpPr>
          <p:spPr>
            <a:xfrm>
              <a:off x="1789866" y="5854505"/>
              <a:ext cx="3116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Scales </a:t>
              </a:r>
              <a:r>
                <a:rPr lang="en-US" sz="2400" i="1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quadratically</a:t>
              </a:r>
              <a:endParaRPr lang="ru-RU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" name="Прямая со стрелкой 70">
              <a:extLst>
                <a:ext uri="{FF2B5EF4-FFF2-40B4-BE49-F238E27FC236}">
                  <a16:creationId xmlns:a16="http://schemas.microsoft.com/office/drawing/2014/main" xmlns="" id="{292E1485-1A76-4E7A-96E6-0700048B6F60}"/>
                </a:ext>
              </a:extLst>
            </p:cNvPr>
            <p:cNvCxnSpPr>
              <a:cxnSpLocks/>
              <a:stCxn id="30" idx="0"/>
            </p:cNvCxnSpPr>
            <p:nvPr/>
          </p:nvCxnSpPr>
          <p:spPr>
            <a:xfrm flipV="1">
              <a:off x="3348202" y="4045977"/>
              <a:ext cx="1375993" cy="18085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373464" y="820342"/>
                <a:ext cx="8051180" cy="8622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6⋅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p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30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∘</m:t>
                                  </m:r>
                                </m:sup>
                              </m:sSup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𝑝𝑙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+6⋅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𝑎𝑟𝑒𝑎𝑙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e>
                                    <m:sub>
                                      <m: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30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∘</m:t>
                                      </m:r>
                                    </m:sup>
                                  </m:sSup>
                                </m:e>
                              </m:func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𝑙𝑖𝑛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ru-RU" sz="2400" dirty="0"/>
                                <m:t>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3464" y="820342"/>
                <a:ext cx="8051180" cy="86222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E6DA6F3-CC9D-A4C2-BA80-0ECC034A43CD}"/>
              </a:ext>
            </a:extLst>
          </p:cNvPr>
          <p:cNvSpPr txBox="1"/>
          <p:nvPr/>
        </p:nvSpPr>
        <p:spPr>
          <a:xfrm>
            <a:off x="4888438" y="4892648"/>
            <a:ext cx="1822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Cutting-edge</a:t>
            </a:r>
            <a:b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materials</a:t>
            </a:r>
            <a:endParaRPr lang="ru-RU" sz="20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12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821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SOLAR SAIL SIZES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1548672"/>
                  </p:ext>
                </p:extLst>
              </p:nvPr>
            </p:nvGraphicFramePr>
            <p:xfrm>
              <a:off x="331872" y="1199718"/>
              <a:ext cx="8480255" cy="3311633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95231"/>
                    <a:gridCol w="3390860"/>
                    <a:gridCol w="3394164"/>
                  </a:tblGrid>
                  <a:tr h="136749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2200" i="1" u="none" strike="noStrike" dirty="0" smtClean="0">
                              <a:effectLst/>
                            </a:rPr>
                            <a:t>                 </a:t>
                          </a:r>
                          <a:r>
                            <a:rPr lang="en-US" sz="2600" i="1" u="none" strike="noStrike" dirty="0" smtClean="0">
                              <a:effectLst/>
                            </a:rPr>
                            <a:t>a</a:t>
                          </a:r>
                          <a:r>
                            <a:rPr lang="en-US" sz="2600" u="none" strike="noStrike" baseline="-25000" dirty="0" smtClean="0">
                              <a:effectLst/>
                            </a:rPr>
                            <a:t>c</a:t>
                          </a:r>
                          <a:r>
                            <a:rPr lang="en-US" sz="1900" u="none" strike="noStrike" dirty="0">
                              <a:effectLst/>
                            </a:rPr>
                            <a:t/>
                          </a:r>
                          <a:br>
                            <a:rPr lang="en-US" sz="1900" u="none" strike="noStrike" dirty="0">
                              <a:effectLst/>
                            </a:rPr>
                          </a:br>
                          <a:r>
                            <a:rPr lang="en-US" sz="2600" u="none" strike="noStrike" dirty="0" smtClean="0">
                              <a:effectLst/>
                            </a:rPr>
                            <a:t>     </a:t>
                          </a:r>
                          <a:r>
                            <a:rPr lang="en-US" sz="2600" u="none" strike="noStrike" dirty="0" err="1" smtClean="0">
                              <a:effectLst/>
                            </a:rPr>
                            <a:t>m</a:t>
                          </a:r>
                          <a:r>
                            <a:rPr lang="en-US" sz="2600" u="none" strike="noStrike" baseline="-25000" dirty="0" err="1" smtClean="0">
                              <a:effectLst/>
                            </a:rPr>
                            <a:t>pl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u="none" strike="noStrike" dirty="0" smtClean="0">
                              <a:effectLst/>
                            </a:rPr>
                            <a:t>0.5 mm/s</a:t>
                          </a:r>
                          <a:r>
                            <a:rPr lang="en-US" sz="2200" u="none" strike="noStrike" baseline="30000" dirty="0" smtClean="0">
                              <a:effectLst/>
                            </a:rPr>
                            <a:t>2</a:t>
                          </a:r>
                          <a:endParaRPr lang="en-US" sz="2200" u="none" strike="noStrike" baseline="0" dirty="0" smtClean="0">
                            <a:effectLst/>
                          </a:endParaRPr>
                        </a:p>
                        <a:p>
                          <a:pPr algn="ctr" fontAlgn="b"/>
                          <a:r>
                            <a:rPr lang="en-US" sz="2200" u="none" strike="noStrike" baseline="0" dirty="0" smtClean="0">
                              <a:effectLst/>
                            </a:rPr>
                            <a:t>(2.5 AU/year for 20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200" u="none" strike="noStrike" baseline="0" dirty="0" smtClean="0">
                              <a:effectLst/>
                            </a:rPr>
                            <a:t/>
                          </a:r>
                          <a:br>
                            <a:rPr lang="en-US" sz="2200" u="none" strike="noStrike" baseline="0" dirty="0" smtClean="0">
                              <a:effectLst/>
                            </a:rPr>
                          </a:br>
                          <a:r>
                            <a:rPr lang="en-US" sz="2200" u="none" strike="noStrike" baseline="0" dirty="0" smtClean="0">
                              <a:effectLst/>
                            </a:rPr>
                            <a:t>     12.5 AU/year for 10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200" u="none" strike="noStrike" baseline="0" dirty="0" smtClean="0">
                              <a:effectLst/>
                            </a:rPr>
                            <a:t>)</a:t>
                          </a:r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r>
                            <a:rPr lang="en-US" sz="2200" u="none" strike="noStrike" dirty="0" smtClean="0">
                              <a:effectLst/>
                            </a:rPr>
                            <a:t>1 mm/s</a:t>
                          </a:r>
                          <a:r>
                            <a:rPr lang="en-US" sz="2200" u="none" strike="noStrike" baseline="30000" dirty="0" smtClean="0">
                              <a:effectLst/>
                            </a:rPr>
                            <a:t>2</a:t>
                          </a:r>
                        </a:p>
                        <a:p>
                          <a:pPr algn="ctr" fontAlgn="b"/>
                          <a:r>
                            <a:rPr lang="en-US" sz="2200" u="none" strike="noStrike" baseline="0" dirty="0" smtClean="0">
                              <a:effectLst/>
                            </a:rPr>
                            <a:t>(2.5 AU/year for 20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200" u="none" strike="noStrike" baseline="0" dirty="0" smtClean="0">
                              <a:effectLst/>
                            </a:rPr>
                            <a:t/>
                          </a:r>
                          <a:br>
                            <a:rPr lang="en-US" sz="2200" u="none" strike="noStrike" baseline="0" dirty="0" smtClean="0">
                              <a:effectLst/>
                            </a:rPr>
                          </a:br>
                          <a:r>
                            <a:rPr lang="en-US" sz="2200" u="none" strike="noStrike" baseline="0" dirty="0" smtClean="0">
                              <a:effectLst/>
                            </a:rPr>
                            <a:t>     12.5 AU/year for 10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200" u="none" strike="noStrike" baseline="0" dirty="0" smtClean="0">
                              <a:effectLst/>
                            </a:rPr>
                            <a:t>)</a:t>
                          </a:r>
                          <a:endParaRPr lang="ru-RU" sz="2200" b="0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55597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u="none" strike="noStrike" dirty="0" smtClean="0">
                              <a:effectLst/>
                            </a:rPr>
                            <a:t>10 kg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sz="2200" b="0" i="1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=26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2200" b="0" u="none" strike="noStrike" dirty="0" smtClean="0">
                            <a:effectLst/>
                          </a:endParaRPr>
                        </a:p>
                        <a:p>
                          <a:pPr algn="ctr" fontAlgn="b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𝑡𝑜𝑡𝑎𝑙</m:t>
                                  </m:r>
                                </m:sub>
                              </m:sSub>
                              <m:r>
                                <a:rPr lang="en-US" sz="2200" b="0" i="1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=35 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kg</m:t>
                              </m:r>
                            </m:oMath>
                          </a14:m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4D8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sz="2200" b="0" i="1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=57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2200" b="0" u="none" strike="noStrike" dirty="0" smtClean="0">
                            <a:effectLst/>
                          </a:endParaRPr>
                        </a:p>
                        <a:p>
                          <a:pPr algn="ctr" fontAlgn="b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𝑡𝑜𝑡𝑎𝑙</m:t>
                                  </m:r>
                                </m:sub>
                              </m:sSub>
                              <m:r>
                                <a:rPr lang="en-US" sz="2200" b="0" i="1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=83 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kg</m:t>
                              </m:r>
                            </m:oMath>
                          </a14:m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9885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r>
                            <a:rPr lang="en-US" sz="2200" u="none" strike="noStrike" dirty="0" smtClean="0">
                              <a:effectLst/>
                            </a:rPr>
                            <a:t>30 kg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sz="2200" b="0" i="1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=37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2200" b="0" u="none" strike="noStrike" dirty="0" smtClean="0">
                            <a:effectLst/>
                          </a:endParaRPr>
                        </a:p>
                        <a:p>
                          <a:pPr algn="ctr" fontAlgn="b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𝑡𝑜𝑡𝑎𝑙</m:t>
                                  </m:r>
                                </m:sub>
                              </m:sSub>
                              <m:r>
                                <a:rPr lang="en-US" sz="2200" b="0" i="1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=69 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kg</m:t>
                              </m:r>
                            </m:oMath>
                          </a14:m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US" sz="2200" b="0" i="1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=75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200" b="0" i="0" u="none" strike="noStrike" smtClean="0">
                                    <a:effectLst/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2200" b="0" u="none" strike="noStrike" dirty="0" smtClean="0">
                            <a:effectLst/>
                          </a:endParaRPr>
                        </a:p>
                        <a:p>
                          <a:pPr algn="ctr" fontAlgn="b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200" b="0" i="1" u="none" strike="noStrike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𝑡𝑜𝑡𝑎𝑙</m:t>
                                  </m:r>
                                </m:sub>
                              </m:sSub>
                              <m:r>
                                <a:rPr lang="en-US" sz="2200" b="0" i="1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=140 </m:t>
                              </m:r>
                              <m:r>
                                <m:rPr>
                                  <m:sty m:val="p"/>
                                </m:rPr>
                                <a:rPr lang="en-US" sz="2200" b="0" i="0" u="none" strike="noStrike" smtClean="0">
                                  <a:effectLst/>
                                  <a:latin typeface="Cambria Math" panose="02040503050406030204" pitchFamily="18" charset="0"/>
                                </a:rPr>
                                <m:t>kg</m:t>
                              </m:r>
                            </m:oMath>
                          </a14:m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4D8EC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Таблица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1548672"/>
                  </p:ext>
                </p:extLst>
              </p:nvPr>
            </p:nvGraphicFramePr>
            <p:xfrm>
              <a:off x="331872" y="1199718"/>
              <a:ext cx="8480255" cy="3311633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95231"/>
                    <a:gridCol w="3390860"/>
                    <a:gridCol w="3394164"/>
                  </a:tblGrid>
                  <a:tr h="136749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2200" i="1" u="none" strike="noStrike" dirty="0" smtClean="0">
                              <a:effectLst/>
                            </a:rPr>
                            <a:t>                 </a:t>
                          </a:r>
                          <a:r>
                            <a:rPr lang="en-US" sz="2600" i="1" u="none" strike="noStrike" dirty="0" smtClean="0">
                              <a:effectLst/>
                            </a:rPr>
                            <a:t>a</a:t>
                          </a:r>
                          <a:r>
                            <a:rPr lang="en-US" sz="2600" u="none" strike="noStrike" baseline="-25000" dirty="0" smtClean="0">
                              <a:effectLst/>
                            </a:rPr>
                            <a:t>c</a:t>
                          </a:r>
                          <a:r>
                            <a:rPr lang="en-US" sz="1900" u="none" strike="noStrike" dirty="0">
                              <a:effectLst/>
                            </a:rPr>
                            <a:t/>
                          </a:r>
                          <a:br>
                            <a:rPr lang="en-US" sz="1900" u="none" strike="noStrike" dirty="0">
                              <a:effectLst/>
                            </a:rPr>
                          </a:br>
                          <a:r>
                            <a:rPr lang="en-US" sz="2600" u="none" strike="noStrike" dirty="0" smtClean="0">
                              <a:effectLst/>
                            </a:rPr>
                            <a:t>     </a:t>
                          </a:r>
                          <a:r>
                            <a:rPr lang="en-US" sz="2600" u="none" strike="noStrike" dirty="0" err="1" smtClean="0">
                              <a:effectLst/>
                            </a:rPr>
                            <a:t>m</a:t>
                          </a:r>
                          <a:r>
                            <a:rPr lang="en-US" sz="2600" u="none" strike="noStrike" baseline="-25000" dirty="0" err="1" smtClean="0">
                              <a:effectLst/>
                            </a:rPr>
                            <a:t>pl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50449" t="-1333" r="-101077" b="-144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449" t="-1333" r="-1077" b="-144889"/>
                          </a:stretch>
                        </a:blipFill>
                      </a:tcPr>
                    </a:tc>
                  </a:tr>
                  <a:tr h="955597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u="none" strike="noStrike" dirty="0" smtClean="0">
                              <a:effectLst/>
                            </a:rPr>
                            <a:t>10 kg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lToBr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50449" t="-145223" r="-101077" b="-107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449" t="-145223" r="-1077" b="-107643"/>
                          </a:stretch>
                        </a:blipFill>
                      </a:tcPr>
                    </a:tc>
                  </a:tr>
                  <a:tr h="988546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2200" u="none" strike="noStrike" dirty="0">
                              <a:effectLst/>
                            </a:rPr>
                            <a:t> </a:t>
                          </a:r>
                          <a:r>
                            <a:rPr lang="en-US" sz="2200" u="none" strike="noStrike" dirty="0" smtClean="0">
                              <a:effectLst/>
                            </a:rPr>
                            <a:t>30 kg</a:t>
                          </a:r>
                          <a:endParaRPr lang="ru-RU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876" marR="5876" marT="5876" marB="0"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50449" t="-236196" r="-101077" b="-3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5876" marR="5876" marT="5876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50449" t="-236196" r="-1077" b="-368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219975" y="5471238"/>
                <a:ext cx="4770955" cy="974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→ +∞</m:t>
                              </m:r>
                            </m:lim>
                          </m:limLow>
                        </m:fName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𝑡𝑜𝑡𝑎𝑙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𝑡𝑜𝑡𝑎𝑙</m:t>
                                  </m:r>
                                </m:sub>
                              </m:sSub>
                            </m:den>
                          </m:f>
                          <m:r>
                            <m:rPr>
                              <m:nor/>
                            </m:rPr>
                            <a:rPr lang="ru-RU" sz="2800" dirty="0"/>
                            <m:t> </m:t>
                          </m:r>
                        </m:e>
                      </m:func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𝑎𝑟𝑒𝑎𝑙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975" y="5471238"/>
                <a:ext cx="4770955" cy="9745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2143820" y="4963535"/>
            <a:ext cx="492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can’t increase size forever!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13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15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SOLAR SAIL MASS DISTRIBUTION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364271" y="3268132"/>
                <a:ext cx="2895600" cy="1228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=26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/>
              </a:p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 sz="2400" dirty="0"/>
              </a:p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=35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271" y="3268132"/>
                <a:ext cx="2895600" cy="1228863"/>
              </a:xfrm>
              <a:prstGeom prst="rect">
                <a:avLst/>
              </a:prstGeom>
              <a:blipFill rotWithShape="0">
                <a:blip r:embed="rId2"/>
                <a:stretch>
                  <a:fillRect b="-64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-289442" y="4715839"/>
                <a:ext cx="5408011" cy="118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.8⋅</m:t>
                                </m:r>
                                <m:sSup>
                                  <m:sSupPr>
                                    <m:ctrlP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1.1</m:t>
                                </m:r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1.1</m:t>
                                </m:r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3.1⋅</m:t>
                                </m:r>
                                <m:sSup>
                                  <m:sSupPr>
                                    <m:ctrlP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3.1⋅</m:t>
                                </m:r>
                                <m:sSup>
                                  <m:sSupPr>
                                    <m:ctrlP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9442" y="4715839"/>
                <a:ext cx="5408011" cy="118231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6299327" y="3268132"/>
                <a:ext cx="2895600" cy="1228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=75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/>
              </a:p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=30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en-US" sz="2400" dirty="0"/>
              </a:p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=140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327" y="3268132"/>
                <a:ext cx="2895600" cy="1228863"/>
              </a:xfrm>
              <a:prstGeom prst="rect">
                <a:avLst/>
              </a:prstGeom>
              <a:blipFill rotWithShape="0">
                <a:blip r:embed="rId4"/>
                <a:stretch>
                  <a:fillRect b="-64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4770864" y="4715839"/>
                <a:ext cx="4572000" cy="118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.8</m:t>
                                </m:r>
                                <m:r>
                                  <a:rPr lang="en-US" sz="220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5.1</m:t>
                                </m:r>
                              </m:e>
                              <m:e>
                                <m:r>
                                  <a:rPr lang="en-US" sz="2200">
                                    <a:latin typeface="Cambria Math" panose="02040503050406030204" pitchFamily="18" charset="0"/>
                                  </a:rPr>
                                  <m:t>1.4⋅</m:t>
                                </m:r>
                                <m:sSup>
                                  <m:sSupPr>
                                    <m:ctrlP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1.4</m:t>
                                </m:r>
                                <m:r>
                                  <a:rPr lang="en-US" sz="220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e>
                                  <m:sup>
                                    <m:r>
                                      <a:rPr lang="en-US" sz="2200" b="1" i="1"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864" y="4715839"/>
                <a:ext cx="4572000" cy="118231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Группа 31"/>
          <p:cNvGrpSpPr/>
          <p:nvPr/>
        </p:nvGrpSpPr>
        <p:grpSpPr>
          <a:xfrm>
            <a:off x="1386470" y="773616"/>
            <a:ext cx="6345044" cy="2427611"/>
            <a:chOff x="3525643" y="729011"/>
            <a:chExt cx="5140713" cy="2427610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3525643" y="774394"/>
              <a:ext cx="5140713" cy="2382227"/>
              <a:chOff x="3525643" y="774394"/>
              <a:chExt cx="5140713" cy="2382227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3525643" y="1756929"/>
                <a:ext cx="5140713" cy="50180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3585631" y="774394"/>
                <a:ext cx="0" cy="2377665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8608485" y="778956"/>
                <a:ext cx="0" cy="2377665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Группа 30"/>
            <p:cNvGrpSpPr/>
            <p:nvPr/>
          </p:nvGrpSpPr>
          <p:grpSpPr>
            <a:xfrm>
              <a:off x="5657840" y="729011"/>
              <a:ext cx="1848168" cy="1594530"/>
              <a:chOff x="5657840" y="729011"/>
              <a:chExt cx="1848168" cy="1594530"/>
            </a:xfrm>
          </p:grpSpPr>
          <p:cxnSp>
            <p:nvCxnSpPr>
              <p:cNvPr id="25" name="Прямая со стрелкой 24"/>
              <p:cNvCxnSpPr/>
              <p:nvPr/>
            </p:nvCxnSpPr>
            <p:spPr>
              <a:xfrm flipH="1" flipV="1">
                <a:off x="6118173" y="890466"/>
                <a:ext cx="1" cy="1128516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 стрелкой 26"/>
              <p:cNvCxnSpPr/>
              <p:nvPr/>
            </p:nvCxnSpPr>
            <p:spPr>
              <a:xfrm rot="5400000" flipH="1" flipV="1">
                <a:off x="6606347" y="1503693"/>
                <a:ext cx="6458" cy="995362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3BAB2FF2-3F18-8268-F90C-740CF84ECA72}"/>
                  </a:ext>
                </a:extLst>
              </p:cNvPr>
              <p:cNvSpPr txBox="1"/>
              <p:nvPr/>
            </p:nvSpPr>
            <p:spPr>
              <a:xfrm>
                <a:off x="7107257" y="1718512"/>
                <a:ext cx="3987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  <a:endParaRPr lang="ru-RU" sz="28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3BAB2FF2-3F18-8268-F90C-740CF84ECA72}"/>
                  </a:ext>
                </a:extLst>
              </p:cNvPr>
              <p:cNvSpPr txBox="1"/>
              <p:nvPr/>
            </p:nvSpPr>
            <p:spPr>
              <a:xfrm>
                <a:off x="5657840" y="729011"/>
                <a:ext cx="3987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endParaRPr lang="ru-RU" sz="28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3BAB2FF2-3F18-8268-F90C-740CF84ECA72}"/>
                  </a:ext>
                </a:extLst>
              </p:cNvPr>
              <p:cNvSpPr txBox="1"/>
              <p:nvPr/>
            </p:nvSpPr>
            <p:spPr>
              <a:xfrm>
                <a:off x="5735507" y="1800321"/>
                <a:ext cx="3987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</a:t>
                </a:r>
                <a:endParaRPr lang="ru-RU" sz="2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4218020" y="5901550"/>
                <a:ext cx="110568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20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en-US" sz="220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US" sz="22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2200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020" y="5901550"/>
                <a:ext cx="1105687" cy="430887"/>
              </a:xfrm>
              <a:prstGeom prst="rect">
                <a:avLst/>
              </a:prstGeom>
              <a:blipFill rotWithShape="0">
                <a:blip r:embed="rId6"/>
                <a:stretch>
                  <a:fillRect l="-552" b="-154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E6DA6F3-CC9D-A4C2-BA80-0ECC034A43CD}"/>
              </a:ext>
            </a:extLst>
          </p:cNvPr>
          <p:cNvSpPr txBox="1"/>
          <p:nvPr/>
        </p:nvSpPr>
        <p:spPr>
          <a:xfrm>
            <a:off x="364271" y="5932327"/>
            <a:ext cx="1822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Inertia tensor</a:t>
            </a:r>
            <a:endParaRPr lang="ru-RU" sz="20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14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06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3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SOLAR SAIL TORQUES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74665" y="1518527"/>
            <a:ext cx="4923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sail relative its attachment point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6541753" y="1985615"/>
                <a:ext cx="27201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=0.031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753" y="1985615"/>
                <a:ext cx="2720168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1345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41613" y="890469"/>
                <a:ext cx="9102388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fontAlgn="b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=26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               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=10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kg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                     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=35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3" y="890469"/>
                <a:ext cx="9102388" cy="490199"/>
              </a:xfrm>
              <a:prstGeom prst="rect">
                <a:avLst/>
              </a:prstGeom>
              <a:blipFill rotWithShape="0"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4024166" y="1985617"/>
                <a:ext cx="21325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=0.003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166" y="1985617"/>
                <a:ext cx="2132507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000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01B66C0A-AB86-5733-27F3-8450AA1A4375}"/>
                  </a:ext>
                </a:extLst>
              </p:cNvPr>
              <p:cNvSpPr txBox="1"/>
              <p:nvPr/>
            </p:nvSpPr>
            <p:spPr>
              <a:xfrm>
                <a:off x="-355275" y="2959825"/>
                <a:ext cx="49232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Six sails, one misaligned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1B66C0A-AB86-5733-27F3-8450AA1A4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5275" y="2959825"/>
                <a:ext cx="4923264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3702082" y="3873313"/>
                <a:ext cx="2304029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y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=0.006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082" y="3873313"/>
                <a:ext cx="2304029" cy="495649"/>
              </a:xfrm>
              <a:prstGeom prst="rect">
                <a:avLst/>
              </a:prstGeom>
              <a:blipFill rotWithShape="0">
                <a:blip r:embed="rId6"/>
                <a:stretch>
                  <a:fillRect l="-1852" b="-85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Прямоугольник 36"/>
              <p:cNvSpPr/>
              <p:nvPr/>
            </p:nvSpPr>
            <p:spPr>
              <a:xfrm>
                <a:off x="5588791" y="1510110"/>
                <a:ext cx="14347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=1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AU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791" y="1510110"/>
                <a:ext cx="1434752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Прямоугольник 37"/>
              <p:cNvSpPr/>
              <p:nvPr/>
            </p:nvSpPr>
            <p:spPr>
              <a:xfrm>
                <a:off x="6559386" y="2862571"/>
                <a:ext cx="26849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3.54 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Прямоугольник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386" y="2862571"/>
                <a:ext cx="268490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364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Прямоугольник 38"/>
              <p:cNvSpPr/>
              <p:nvPr/>
            </p:nvSpPr>
            <p:spPr>
              <a:xfrm>
                <a:off x="4024165" y="2862573"/>
                <a:ext cx="21325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=0.332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Прямоугольник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4165" y="2862573"/>
                <a:ext cx="2132507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2000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Прямоугольник 39"/>
              <p:cNvSpPr/>
              <p:nvPr/>
            </p:nvSpPr>
            <p:spPr>
              <a:xfrm>
                <a:off x="5590051" y="2493291"/>
                <a:ext cx="1651927" cy="4778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=20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R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Прямоугольник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051" y="2493291"/>
                <a:ext cx="1651927" cy="477823"/>
              </a:xfrm>
              <a:prstGeom prst="rect">
                <a:avLst/>
              </a:prstGeom>
              <a:blipFill rotWithShape="0">
                <a:blip r:embed="rId10"/>
                <a:stretch>
                  <a:fillRect b="-115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Группа 44"/>
          <p:cNvGrpSpPr/>
          <p:nvPr/>
        </p:nvGrpSpPr>
        <p:grpSpPr>
          <a:xfrm>
            <a:off x="74665" y="3438636"/>
            <a:ext cx="3423627" cy="2778843"/>
            <a:chOff x="1029953" y="3561163"/>
            <a:chExt cx="3423626" cy="2778843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1249440" y="3882547"/>
              <a:ext cx="3204139" cy="2457459"/>
              <a:chOff x="6776202" y="2471383"/>
              <a:chExt cx="3204139" cy="2457459"/>
            </a:xfrm>
          </p:grpSpPr>
          <p:grpSp>
            <p:nvGrpSpPr>
              <p:cNvPr id="13" name="Группа 12"/>
              <p:cNvGrpSpPr/>
              <p:nvPr/>
            </p:nvGrpSpPr>
            <p:grpSpPr>
              <a:xfrm>
                <a:off x="6824545" y="2542481"/>
                <a:ext cx="3155796" cy="2386361"/>
                <a:chOff x="3525643" y="-327009"/>
                <a:chExt cx="5140713" cy="4798017"/>
              </a:xfrm>
            </p:grpSpPr>
            <p:sp>
              <p:nvSpPr>
                <p:cNvPr id="20" name="Прямоугольник 19"/>
                <p:cNvSpPr/>
                <p:nvPr/>
              </p:nvSpPr>
              <p:spPr>
                <a:xfrm>
                  <a:off x="3525643" y="1756929"/>
                  <a:ext cx="5140713" cy="501805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>
                  <a:off x="3603796" y="1982316"/>
                  <a:ext cx="0" cy="2488692"/>
                </a:xfrm>
                <a:prstGeom prst="line">
                  <a:avLst/>
                </a:prstGeom>
                <a:ln w="3810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>
                  <a:off x="8608485" y="-327009"/>
                  <a:ext cx="0" cy="4798017"/>
                </a:xfrm>
                <a:prstGeom prst="line">
                  <a:avLst/>
                </a:prstGeom>
                <a:ln w="3810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6872522" y="2471383"/>
                <a:ext cx="0" cy="1237786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 rot="-600000">
                <a:off x="6776202" y="2475360"/>
                <a:ext cx="0" cy="1237786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Прямоугольник 40"/>
                <p:cNvSpPr/>
                <p:nvPr/>
              </p:nvSpPr>
              <p:spPr>
                <a:xfrm>
                  <a:off x="2244322" y="3897444"/>
                  <a:ext cx="1651927" cy="47782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=20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⊙</m:t>
                            </m:r>
                          </m:sub>
                        </m:sSub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1" name="Прямоугольник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4323" y="3897444"/>
                  <a:ext cx="1651926" cy="477823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012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Прямоугольник 41"/>
                <p:cNvSpPr/>
                <p:nvPr/>
              </p:nvSpPr>
              <p:spPr>
                <a:xfrm>
                  <a:off x="1029953" y="3561163"/>
                  <a:ext cx="53565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</m:oMath>
                    </m:oMathPara>
                  </a14:m>
                  <a:endParaRPr lang="ru-RU" sz="2400" dirty="0"/>
                </a:p>
              </p:txBody>
            </p:sp>
          </mc:Choice>
          <mc:Fallback xmlns="">
            <p:sp>
              <p:nvSpPr>
                <p:cNvPr id="42" name="Прямоугольник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9953" y="3561163"/>
                  <a:ext cx="535659" cy="46166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Прямоугольник 42"/>
              <p:cNvSpPr/>
              <p:nvPr/>
            </p:nvSpPr>
            <p:spPr>
              <a:xfrm>
                <a:off x="6304631" y="3870339"/>
                <a:ext cx="28852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=0.015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4631" y="3870339"/>
                <a:ext cx="2885277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1266" b="-184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01B66C0A-AB86-5733-27F3-8450AA1A4375}"/>
                  </a:ext>
                </a:extLst>
              </p:cNvPr>
              <p:cNvSpPr txBox="1"/>
              <p:nvPr/>
            </p:nvSpPr>
            <p:spPr>
              <a:xfrm>
                <a:off x="3931616" y="4686592"/>
                <a:ext cx="49232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Typical flywheel gives: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∼0.001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N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m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on a </a:t>
                </a:r>
                <a:r>
                  <a:rPr lang="en-US" sz="24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smallsat</a:t>
                </a: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∼0. 1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N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m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on a </a:t>
                </a:r>
                <a:r>
                  <a:rPr lang="en-US" sz="24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bigsat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:endParaRPr lang="ru-RU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1B66C0A-AB86-5733-27F3-8450AA1A4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616" y="4686592"/>
                <a:ext cx="4923264" cy="1200329"/>
              </a:xfrm>
              <a:prstGeom prst="rect">
                <a:avLst/>
              </a:prstGeom>
              <a:blipFill rotWithShape="0">
                <a:blip r:embed="rId1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15</a:t>
            </a:fld>
            <a:r>
              <a:rPr lang="en-US" smtClean="0"/>
              <a:t>/17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0E6DA6F3-CC9D-A4C2-BA80-0ECC034A43CD}"/>
              </a:ext>
            </a:extLst>
          </p:cNvPr>
          <p:cNvSpPr txBox="1"/>
          <p:nvPr/>
        </p:nvSpPr>
        <p:spPr>
          <a:xfrm>
            <a:off x="671330" y="2332092"/>
            <a:ext cx="2498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Sails are balanced</a:t>
            </a:r>
            <a:endParaRPr lang="ru-RU" sz="20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8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/>
      <p:bldP spid="38" grpId="0"/>
      <p:bldP spid="39" grpId="0"/>
      <p:bldP spid="40" grpId="0"/>
      <p:bldP spid="43" grpId="0"/>
      <p:bldP spid="44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SOLAR SAIL TORQUES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0" y="1108982"/>
            <a:ext cx="9144000" cy="3585680"/>
            <a:chOff x="0" y="747531"/>
            <a:chExt cx="12192000" cy="473004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47531"/>
              <a:ext cx="12192000" cy="473004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1B66C0A-AB86-5733-27F3-8450AA1A4375}"/>
                </a:ext>
              </a:extLst>
            </p:cNvPr>
            <p:cNvSpPr txBox="1"/>
            <p:nvPr/>
          </p:nvSpPr>
          <p:spPr>
            <a:xfrm>
              <a:off x="6969515" y="1163334"/>
              <a:ext cx="36799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Angular motion</a:t>
              </a:r>
              <a:br>
                <a:rPr lang="en-US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4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for a sample trajectory</a:t>
              </a:r>
              <a:endParaRPr lang="ru-RU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85959" y="5212397"/>
                <a:ext cx="1851103" cy="8471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=26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fontAlgn="b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=20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R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9" y="5212397"/>
                <a:ext cx="1851103" cy="847155"/>
              </a:xfrm>
              <a:prstGeom prst="rect">
                <a:avLst/>
              </a:prstGeom>
              <a:blipFill rotWithShape="0">
                <a:blip r:embed="rId3"/>
                <a:stretch>
                  <a:fillRect l="-658" b="-57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973418" y="5581618"/>
                <a:ext cx="3453510" cy="5754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lim>
                          </m:limLow>
                        </m:fName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</a:rPr>
                        <m:t>≈0.016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418" y="5581618"/>
                <a:ext cx="3453510" cy="575479"/>
              </a:xfrm>
              <a:prstGeom prst="rect">
                <a:avLst/>
              </a:prstGeom>
              <a:blipFill rotWithShape="0">
                <a:blip r:embed="rId4"/>
                <a:stretch>
                  <a:fillRect b="-31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2032078" y="5212397"/>
            <a:ext cx="4026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Required control torque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6061518" y="5581618"/>
                <a:ext cx="28820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≈0.015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518" y="5581618"/>
                <a:ext cx="2882071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268" b="-2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6094799" y="5214720"/>
            <a:ext cx="3049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 parasite torque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228601" y="1475613"/>
            <a:ext cx="74025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Disturbance torques can be greater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 required control torques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 control and parasite torques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hardly be compensated with flywheels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Angular motion will be controlled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mostly by trimming the sails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Flywheels will only be used for minor corrections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1B66C0A-AB86-5733-27F3-8450AA1A4375}"/>
              </a:ext>
            </a:extLst>
          </p:cNvPr>
          <p:cNvSpPr txBox="1"/>
          <p:nvPr/>
        </p:nvSpPr>
        <p:spPr>
          <a:xfrm>
            <a:off x="247189" y="1494200"/>
            <a:ext cx="6276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the closest approach to the Sun: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16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46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CONCLUSIONS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01B66C0A-AB86-5733-27F3-8450AA1A4375}"/>
                  </a:ext>
                </a:extLst>
              </p:cNvPr>
              <p:cNvSpPr txBox="1"/>
              <p:nvPr/>
            </p:nvSpPr>
            <p:spPr>
              <a:xfrm>
                <a:off x="0" y="890468"/>
                <a:ext cx="9620715" cy="5757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89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Sundiving solar sails offer great scientific opportunities:</a:t>
                </a:r>
              </a:p>
              <a:p>
                <a:pPr marL="800080" lvl="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Planetary studies</a:t>
                </a:r>
              </a:p>
              <a:p>
                <a:pPr marL="800080" lvl="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Asteroid studies</a:t>
                </a:r>
              </a:p>
              <a:p>
                <a:pPr marL="800080" lvl="1" indent="-342891">
                  <a:buFont typeface="Arial" panose="020B0604020202020204" pitchFamily="34" charset="0"/>
                  <a:buChar char="•"/>
                </a:pPr>
                <a:r>
                  <a:rPr lang="en-US" sz="24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Heliophysics</a:t>
                </a: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800080" lvl="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Interstellar medium exploration</a:t>
                </a:r>
              </a:p>
              <a:p>
                <a:pPr marL="34289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Diving to 50 solar radii allows </a:t>
                </a:r>
                <a:r>
                  <a:rPr lang="en-US" sz="2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achieve 5 AU/year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=1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mm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  <m:sup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  to 20 solar radii </a:t>
                </a:r>
                <a:r>
                  <a:rPr lang="en-US" sz="2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allows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achieve 12.5 AU/year</a:t>
                </a:r>
                <a:b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  to 10 solar radii allows </a:t>
                </a:r>
                <a:r>
                  <a:rPr lang="en-US" sz="2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achieve 19 AU/year </a:t>
                </a:r>
              </a:p>
              <a:p>
                <a:pPr marL="342891" indent="-342891">
                  <a:buFont typeface="Arial" panose="020B0604020202020204" pitchFamily="34" charset="0"/>
                  <a:buChar char="•"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89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Solar sails will have to be large: 26-75+ m in radius</a:t>
                </a:r>
              </a:p>
              <a:p>
                <a:pPr marL="34289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Large sails </a:t>
                </a:r>
                <a:r>
                  <a:rPr lang="en-US" sz="2400" dirty="0" smtClean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mean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large inertia tensor</a:t>
                </a:r>
              </a:p>
              <a:p>
                <a:pPr marL="34289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Disturbances will be substantial</a:t>
                </a:r>
              </a:p>
              <a:p>
                <a:pPr marL="342891" indent="-342891">
                  <a:buFont typeface="Arial" panose="020B0604020202020204" pitchFamily="34" charset="0"/>
                  <a:buChar char="•"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891" indent="-342891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Angular control will have to be done with sails,</a:t>
                </a:r>
                <a:b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flywheels will not suffice in the solar vicinity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1B66C0A-AB86-5733-27F3-8450AA1A4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90468"/>
                <a:ext cx="9620715" cy="5757217"/>
              </a:xfrm>
              <a:prstGeom prst="rect">
                <a:avLst/>
              </a:prstGeom>
              <a:blipFill rotWithShape="0">
                <a:blip r:embed="rId2"/>
                <a:stretch>
                  <a:fillRect l="-824" t="-847" b="-14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17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43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END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4000" y="309027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22236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>
            <a:extLst>
              <a:ext uri="{FF2B5EF4-FFF2-40B4-BE49-F238E27FC236}">
                <a16:creationId xmlns:a16="http://schemas.microsoft.com/office/drawing/2014/main" xmlns="" id="{EF79D91C-6001-51D5-6E56-6E54A4040052}"/>
              </a:ext>
            </a:extLst>
          </p:cNvPr>
          <p:cNvSpPr/>
          <p:nvPr/>
        </p:nvSpPr>
        <p:spPr>
          <a:xfrm>
            <a:off x="0" y="1"/>
            <a:ext cx="9144000" cy="74753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F22470-E60F-7C2B-E043-8C29787B2D18}"/>
              </a:ext>
            </a:extLst>
          </p:cNvPr>
          <p:cNvSpPr txBox="1"/>
          <p:nvPr/>
        </p:nvSpPr>
        <p:spPr>
          <a:xfrm>
            <a:off x="-1524000" y="14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ENERGY FLOWS</a:t>
            </a:r>
            <a:endParaRPr lang="ru-RU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136531" y="1264054"/>
                <a:ext cx="6961073" cy="4778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sz="2400" dirty="0"/>
                  <a:t>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=20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R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400" dirty="0"/>
                  <a:t> energy income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≈158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000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Wt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1" y="1264054"/>
                <a:ext cx="6961073" cy="477823"/>
              </a:xfrm>
              <a:prstGeom prst="rect">
                <a:avLst/>
              </a:prstGeom>
              <a:blipFill rotWithShape="0">
                <a:blip r:embed="rId3"/>
                <a:stretch>
                  <a:fillRect l="-876" t="-7595" b="-265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36531" y="2015174"/>
                <a:ext cx="6962034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"/>
                <a:r>
                  <a:rPr lang="en-US" sz="2400" dirty="0"/>
                  <a:t>With front reflection of 0.9 and back emissivity of </a:t>
                </a:r>
                <a:r>
                  <a:rPr lang="en-US" sz="2400" dirty="0" smtClean="0"/>
                  <a:t>0.25</a:t>
                </a:r>
                <a:br>
                  <a:rPr lang="en-US" sz="2400" dirty="0" smtClean="0"/>
                </a:br>
                <a:r>
                  <a:rPr lang="en-US" sz="2400" dirty="0" smtClean="0"/>
                  <a:t>it </a:t>
                </a:r>
                <a:r>
                  <a:rPr lang="en-US" sz="2400" dirty="0"/>
                  <a:t>gives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752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∘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1" y="2015174"/>
                <a:ext cx="6962034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313" t="-5882" r="-438" b="-161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36531" y="3983448"/>
                <a:ext cx="6791153" cy="4778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:r>
                  <a:rPr lang="en-US" sz="2400" dirty="0"/>
                  <a:t>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=50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R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400" dirty="0"/>
                  <a:t> energy income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≈25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280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Wt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1" y="3983448"/>
                <a:ext cx="6791153" cy="477823"/>
              </a:xfrm>
              <a:prstGeom prst="rect">
                <a:avLst/>
              </a:prstGeom>
              <a:blipFill rotWithShape="0">
                <a:blip r:embed="rId5"/>
                <a:stretch>
                  <a:fillRect l="-898" t="-7595" b="-265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36531" y="4823281"/>
                <a:ext cx="6962034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"/>
                <a:r>
                  <a:rPr lang="en-US" sz="2400" dirty="0"/>
                  <a:t>With front reflection of 0.9 and back emissivity of </a:t>
                </a:r>
                <a:r>
                  <a:rPr lang="en-US" sz="2400" dirty="0" smtClean="0"/>
                  <a:t>0.25</a:t>
                </a:r>
                <a:br>
                  <a:rPr lang="en-US" sz="2400" dirty="0" smtClean="0"/>
                </a:br>
                <a:r>
                  <a:rPr lang="en-US" sz="2400" dirty="0" smtClean="0"/>
                  <a:t>it </a:t>
                </a:r>
                <a:r>
                  <a:rPr lang="en-US" sz="2400" dirty="0"/>
                  <a:t>gives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376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∘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1" y="4823281"/>
                <a:ext cx="6962034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1313" t="-5839" r="-438" b="-1532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05CC-27CD-4F35-8A1A-58C952D5192E}" type="slidenum">
              <a:rPr lang="ru-RU" smtClean="0"/>
              <a:pPr/>
              <a:t>19</a:t>
            </a:fld>
            <a:r>
              <a:rPr lang="en-US" smtClean="0"/>
              <a:t>/17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7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1094</TotalTime>
  <Words>645</Words>
  <Application>Microsoft Office PowerPoint</Application>
  <PresentationFormat>Экран (4:3)</PresentationFormat>
  <Paragraphs>244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Roboto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Reviewer</dc:creator>
  <cp:lastModifiedBy>Учетная запись Майкрософт</cp:lastModifiedBy>
  <cp:revision>309</cp:revision>
  <dcterms:created xsi:type="dcterms:W3CDTF">2026-08-13T14:35:08Z</dcterms:created>
  <dcterms:modified xsi:type="dcterms:W3CDTF">2026-08-17T20:19:56Z</dcterms:modified>
</cp:coreProperties>
</file>